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20" r:id="rId3"/>
    <p:sldId id="321" r:id="rId4"/>
    <p:sldId id="322" r:id="rId5"/>
    <p:sldId id="323" r:id="rId6"/>
    <p:sldId id="324" r:id="rId7"/>
    <p:sldId id="257" r:id="rId8"/>
    <p:sldId id="258" r:id="rId9"/>
    <p:sldId id="261" r:id="rId10"/>
    <p:sldId id="262" r:id="rId11"/>
    <p:sldId id="263" r:id="rId12"/>
    <p:sldId id="275" r:id="rId13"/>
    <p:sldId id="289" r:id="rId14"/>
    <p:sldId id="264" r:id="rId15"/>
    <p:sldId id="265" r:id="rId16"/>
    <p:sldId id="268" r:id="rId17"/>
    <p:sldId id="267" r:id="rId18"/>
    <p:sldId id="269" r:id="rId19"/>
    <p:sldId id="306" r:id="rId20"/>
    <p:sldId id="277" r:id="rId21"/>
    <p:sldId id="308" r:id="rId22"/>
    <p:sldId id="309" r:id="rId23"/>
    <p:sldId id="310" r:id="rId24"/>
    <p:sldId id="311" r:id="rId25"/>
    <p:sldId id="312" r:id="rId26"/>
    <p:sldId id="313" r:id="rId27"/>
    <p:sldId id="314" r:id="rId28"/>
    <p:sldId id="315" r:id="rId29"/>
    <p:sldId id="316" r:id="rId30"/>
    <p:sldId id="318" r:id="rId31"/>
    <p:sldId id="319" r:id="rId32"/>
    <p:sldId id="307" r:id="rId33"/>
    <p:sldId id="276" r:id="rId3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7" autoAdjust="0"/>
    <p:restoredTop sz="94660"/>
  </p:normalViewPr>
  <p:slideViewPr>
    <p:cSldViewPr>
      <p:cViewPr>
        <p:scale>
          <a:sx n="52" d="100"/>
          <a:sy n="52" d="100"/>
        </p:scale>
        <p:origin x="-115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B48D44-BFD9-42A9-8902-0EB0A4B5136C}" type="datetimeFigureOut">
              <a:rPr lang="es-ES" smtClean="0"/>
              <a:pPr/>
              <a:t>22/05/2019</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BB6009-C9BC-4BE9-8819-E1B6273AE947}" type="slidenum">
              <a:rPr lang="es-ES" smtClean="0"/>
              <a:pPr/>
              <a:t>‹Nº›</a:t>
            </a:fld>
            <a:endParaRPr lang="es-ES"/>
          </a:p>
        </p:txBody>
      </p:sp>
    </p:spTree>
    <p:extLst>
      <p:ext uri="{BB962C8B-B14F-4D97-AF65-F5344CB8AC3E}">
        <p14:creationId xmlns:p14="http://schemas.microsoft.com/office/powerpoint/2010/main" val="406525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D1CD2E0-0BDF-4C40-96F1-58FF0BACF4EE}" type="datetimeFigureOut">
              <a:rPr lang="es-ES" smtClean="0"/>
              <a:pPr/>
              <a:t>22/05/2019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BDF739-05A9-46BC-AE31-62EDEB7F58B4}" type="slidenum">
              <a:rPr lang="es-ES" smtClean="0"/>
              <a:pPr/>
              <a:t>‹Nº›</a:t>
            </a:fld>
            <a:endParaRPr lang="es-ES"/>
          </a:p>
        </p:txBody>
      </p:sp>
    </p:spTree>
    <p:extLst>
      <p:ext uri="{BB962C8B-B14F-4D97-AF65-F5344CB8AC3E}">
        <p14:creationId xmlns:p14="http://schemas.microsoft.com/office/powerpoint/2010/main" val="419378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19D7B195-4BE7-4C6A-8ACE-2C6B824D31CB}" type="datetime1">
              <a:rPr lang="es-ES" smtClean="0"/>
              <a:pPr/>
              <a:t>22/05/2019</a:t>
            </a:fld>
            <a:endParaRPr lang="es-ES" dirty="0"/>
          </a:p>
        </p:txBody>
      </p:sp>
      <p:sp>
        <p:nvSpPr>
          <p:cNvPr id="8" name="7 Marcador de pie de página"/>
          <p:cNvSpPr>
            <a:spLocks noGrp="1"/>
          </p:cNvSpPr>
          <p:nvPr>
            <p:ph type="ftr" sz="quarter" idx="11"/>
          </p:nvPr>
        </p:nvSpPr>
        <p:spPr/>
        <p:txBody>
          <a:bodyPr/>
          <a:lstStyle>
            <a:extLst/>
          </a:lstStyle>
          <a:p>
            <a:r>
              <a:rPr lang="es-ES" smtClean="0"/>
              <a:t>COMISIONADO DENIA</a:t>
            </a:r>
            <a:endParaRPr lang="es-ES" dirty="0"/>
          </a:p>
        </p:txBody>
      </p:sp>
      <p:sp>
        <p:nvSpPr>
          <p:cNvPr id="11" name="10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D47FF73-F3CE-4F52-96A2-FF1654973BA0}"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1F1B68-8CD5-46EA-9013-D46AFE0C5758}"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044F9F0-A10C-45A9-B3F0-940F42052871}"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69638B7-4F79-462D-B633-72A8FDDF82AB}" type="datetime1">
              <a:rPr lang="es-ES" smtClean="0"/>
              <a:pPr/>
              <a:t>22/05/2019</a:t>
            </a:fld>
            <a:endParaRPr lang="es-ES" dirty="0"/>
          </a:p>
        </p:txBody>
      </p:sp>
      <p:sp>
        <p:nvSpPr>
          <p:cNvPr id="5" name="4 Marcador de pie de página"/>
          <p:cNvSpPr>
            <a:spLocks noGrp="1"/>
          </p:cNvSpPr>
          <p:nvPr>
            <p:ph type="ftr" sz="quarter" idx="11"/>
          </p:nvPr>
        </p:nvSpPr>
        <p:spPr/>
        <p:txBody>
          <a:bodyPr/>
          <a:lstStyle>
            <a:extLst/>
          </a:lstStyle>
          <a:p>
            <a:r>
              <a:rPr lang="es-ES" smtClean="0"/>
              <a:t>COMISIONADO DENIA</a:t>
            </a:r>
            <a:endParaRPr lang="es-ES" dirty="0"/>
          </a:p>
        </p:txBody>
      </p:sp>
      <p:sp>
        <p:nvSpPr>
          <p:cNvPr id="6" name="5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D81D798-9672-45E4-B8F7-159601A54B47}"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3F1F349-F65F-46D6-B9E7-8FD66151DE3C}" type="datetime1">
              <a:rPr lang="es-ES" smtClean="0"/>
              <a:pPr/>
              <a:t>22/05/2019</a:t>
            </a:fld>
            <a:endParaRPr lang="es-ES" dirty="0"/>
          </a:p>
        </p:txBody>
      </p:sp>
      <p:sp>
        <p:nvSpPr>
          <p:cNvPr id="8" name="7 Marcador de pie de página"/>
          <p:cNvSpPr>
            <a:spLocks noGrp="1"/>
          </p:cNvSpPr>
          <p:nvPr>
            <p:ph type="ftr" sz="quarter" idx="11"/>
          </p:nvPr>
        </p:nvSpPr>
        <p:spPr/>
        <p:txBody>
          <a:bodyPr/>
          <a:lstStyle>
            <a:extLst/>
          </a:lstStyle>
          <a:p>
            <a:r>
              <a:rPr lang="es-ES" smtClean="0"/>
              <a:t>COMISIONADO DENIA</a:t>
            </a:r>
            <a:endParaRPr lang="es-ES" dirty="0"/>
          </a:p>
        </p:txBody>
      </p:sp>
      <p:sp>
        <p:nvSpPr>
          <p:cNvPr id="9" name="8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6A79DA1-15C6-4FE6-A692-CD576884C116}" type="datetime1">
              <a:rPr lang="es-ES" smtClean="0"/>
              <a:pPr/>
              <a:t>22/05/2019</a:t>
            </a:fld>
            <a:endParaRPr lang="es-ES" dirty="0"/>
          </a:p>
        </p:txBody>
      </p:sp>
      <p:sp>
        <p:nvSpPr>
          <p:cNvPr id="4" name="3 Marcador de pie de página"/>
          <p:cNvSpPr>
            <a:spLocks noGrp="1"/>
          </p:cNvSpPr>
          <p:nvPr>
            <p:ph type="ftr" sz="quarter" idx="11"/>
          </p:nvPr>
        </p:nvSpPr>
        <p:spPr/>
        <p:txBody>
          <a:bodyPr/>
          <a:lstStyle>
            <a:extLst/>
          </a:lstStyle>
          <a:p>
            <a:r>
              <a:rPr lang="es-ES" smtClean="0"/>
              <a:t>COMISIONADO DENIA</a:t>
            </a:r>
            <a:endParaRPr lang="es-ES" dirty="0"/>
          </a:p>
        </p:txBody>
      </p:sp>
      <p:sp>
        <p:nvSpPr>
          <p:cNvPr id="5" name="4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53229048-2BB5-4ED0-8A14-812D677FAF6C}" type="datetime1">
              <a:rPr lang="es-ES" smtClean="0"/>
              <a:pPr/>
              <a:t>22/05/2019</a:t>
            </a:fld>
            <a:endParaRPr lang="es-ES" dirty="0"/>
          </a:p>
        </p:txBody>
      </p:sp>
      <p:sp>
        <p:nvSpPr>
          <p:cNvPr id="3" name="2 Marcador de pie de página"/>
          <p:cNvSpPr>
            <a:spLocks noGrp="1"/>
          </p:cNvSpPr>
          <p:nvPr>
            <p:ph type="ftr" sz="quarter" idx="11"/>
          </p:nvPr>
        </p:nvSpPr>
        <p:spPr/>
        <p:txBody>
          <a:bodyPr/>
          <a:lstStyle>
            <a:extLst/>
          </a:lstStyle>
          <a:p>
            <a:r>
              <a:rPr lang="es-ES" smtClean="0"/>
              <a:t>COMISIONADO DENIA</a:t>
            </a:r>
            <a:endParaRPr lang="es-ES" dirty="0"/>
          </a:p>
        </p:txBody>
      </p:sp>
      <p:sp>
        <p:nvSpPr>
          <p:cNvPr id="4" name="3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7CE048-30D5-44FB-829F-256886B9F08F}"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401C3E7-9355-4CA2-B26A-4C1F94345C26}" type="datetime1">
              <a:rPr lang="es-ES" smtClean="0"/>
              <a:pPr/>
              <a:t>22/05/2019</a:t>
            </a:fld>
            <a:endParaRPr lang="es-ES" dirty="0"/>
          </a:p>
        </p:txBody>
      </p:sp>
      <p:sp>
        <p:nvSpPr>
          <p:cNvPr id="6" name="5 Marcador de pie de página"/>
          <p:cNvSpPr>
            <a:spLocks noGrp="1"/>
          </p:cNvSpPr>
          <p:nvPr>
            <p:ph type="ftr" sz="quarter" idx="11"/>
          </p:nvPr>
        </p:nvSpPr>
        <p:spPr/>
        <p:txBody>
          <a:bodyPr/>
          <a:lstStyle>
            <a:extLst/>
          </a:lstStyle>
          <a:p>
            <a:r>
              <a:rPr lang="es-ES" smtClean="0"/>
              <a:t>COMISIONADO DENIA</a:t>
            </a:r>
            <a:endParaRPr lang="es-ES" dirty="0"/>
          </a:p>
        </p:txBody>
      </p:sp>
      <p:sp>
        <p:nvSpPr>
          <p:cNvPr id="7" name="6 Marcador de número de diapositiva"/>
          <p:cNvSpPr>
            <a:spLocks noGrp="1"/>
          </p:cNvSpPr>
          <p:nvPr>
            <p:ph type="sldNum" sz="quarter" idx="12"/>
          </p:nvPr>
        </p:nvSpPr>
        <p:spPr/>
        <p:txBody>
          <a:bodyPr/>
          <a:lstStyle>
            <a:extLst/>
          </a:lstStyle>
          <a:p>
            <a:fld id="{5B596B06-2CBD-4A5C-838E-DC4A9BDC69F2}" type="slidenum">
              <a:rPr lang="es-ES" smtClean="0"/>
              <a:pPr/>
              <a:t>‹Nº›</a:t>
            </a:fld>
            <a:endParaRPr lang="es-E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5C4945-B955-41F4-97F3-10640E44BC87}" type="datetime1">
              <a:rPr lang="es-ES" smtClean="0"/>
              <a:pPr/>
              <a:t>22/05/2019</a:t>
            </a:fld>
            <a:endParaRPr lang="es-E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s-ES" smtClean="0"/>
              <a:t>COMISIONADO DENIA</a:t>
            </a:r>
            <a:endParaRPr lang="es-E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596B06-2CBD-4A5C-838E-DC4A9BDC69F2}"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071546"/>
            <a:ext cx="7772400" cy="2214578"/>
          </a:xfrm>
        </p:spPr>
        <p:txBody>
          <a:bodyPr/>
          <a:lstStyle/>
          <a:p>
            <a:r>
              <a:rPr lang="es-ES" dirty="0" smtClean="0"/>
              <a:t>SAIP				</a:t>
            </a:r>
            <a:br>
              <a:rPr lang="es-ES" dirty="0" smtClean="0"/>
            </a:br>
            <a:endParaRPr lang="es-ES" dirty="0"/>
          </a:p>
        </p:txBody>
      </p:sp>
      <p:sp>
        <p:nvSpPr>
          <p:cNvPr id="3" name="2 Subtítulo"/>
          <p:cNvSpPr>
            <a:spLocks noGrp="1"/>
          </p:cNvSpPr>
          <p:nvPr>
            <p:ph type="subTitle" idx="1"/>
          </p:nvPr>
        </p:nvSpPr>
        <p:spPr>
          <a:xfrm>
            <a:off x="323528" y="3861048"/>
            <a:ext cx="8606126" cy="2664296"/>
          </a:xfrm>
        </p:spPr>
        <p:txBody>
          <a:bodyPr>
            <a:normAutofit fontScale="40000" lnSpcReduction="20000"/>
          </a:bodyPr>
          <a:lstStyle/>
          <a:p>
            <a:pPr algn="just"/>
            <a:r>
              <a:rPr lang="es-ES" sz="2900" dirty="0" smtClean="0">
                <a:solidFill>
                  <a:schemeClr val="tx1"/>
                </a:solidFill>
              </a:rPr>
              <a:t> </a:t>
            </a:r>
          </a:p>
          <a:p>
            <a:pPr algn="just"/>
            <a:r>
              <a:rPr lang="es-ES_tradnl" sz="5100" dirty="0" smtClean="0">
                <a:solidFill>
                  <a:schemeClr val="tx1"/>
                </a:solidFill>
              </a:rPr>
              <a:t>                                 SAIP</a:t>
            </a:r>
            <a:endParaRPr lang="es-ES" sz="5100" dirty="0" smtClean="0">
              <a:solidFill>
                <a:schemeClr val="tx1"/>
              </a:solidFill>
            </a:endParaRPr>
          </a:p>
          <a:p>
            <a:pPr algn="just"/>
            <a:r>
              <a:rPr lang="es-ES" sz="2900" dirty="0" smtClean="0">
                <a:solidFill>
                  <a:schemeClr val="tx1"/>
                </a:solidFill>
              </a:rPr>
              <a:t>              </a:t>
            </a:r>
          </a:p>
          <a:p>
            <a:pPr algn="just"/>
            <a:r>
              <a:rPr lang="es-ES" sz="4000" dirty="0" smtClean="0">
                <a:solidFill>
                  <a:schemeClr val="tx1"/>
                </a:solidFill>
              </a:rPr>
              <a:t>           SERVICIO DE  ATENCIÓN E INFORMACIÓN AL PACIENTE</a:t>
            </a:r>
          </a:p>
          <a:p>
            <a:pPr algn="just"/>
            <a:endParaRPr lang="es-ES" sz="4000" dirty="0" smtClean="0">
              <a:solidFill>
                <a:schemeClr val="tx1"/>
              </a:solidFill>
            </a:endParaRPr>
          </a:p>
          <a:p>
            <a:pPr algn="just"/>
            <a:r>
              <a:rPr lang="es-ES" sz="4000" dirty="0" smtClean="0">
                <a:solidFill>
                  <a:schemeClr val="tx1"/>
                </a:solidFill>
              </a:rPr>
              <a:t>                               HOSPITAL DE DENIA</a:t>
            </a:r>
          </a:p>
          <a:p>
            <a:pPr algn="just"/>
            <a:endParaRPr lang="es-ES" sz="4000" dirty="0" smtClean="0">
              <a:solidFill>
                <a:schemeClr val="tx1"/>
              </a:solidFill>
            </a:endParaRPr>
          </a:p>
          <a:p>
            <a:pPr algn="just"/>
            <a:r>
              <a:rPr lang="es-ES" sz="4000" dirty="0" smtClean="0">
                <a:solidFill>
                  <a:schemeClr val="tx1"/>
                </a:solidFill>
              </a:rPr>
              <a:t>                                  NOVIEMBRE 2018					</a:t>
            </a: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r>
              <a:rPr lang="es-ES" dirty="0" smtClean="0">
                <a:solidFill>
                  <a:schemeClr val="tx1"/>
                </a:solidFill>
              </a:rPr>
              <a:t>		</a:t>
            </a:r>
          </a:p>
          <a:p>
            <a:r>
              <a:rPr lang="es-ES" dirty="0" smtClean="0">
                <a:solidFill>
                  <a:schemeClr val="tx1"/>
                </a:solidFill>
              </a:rPr>
              <a:t>	</a:t>
            </a:r>
            <a:r>
              <a:rPr lang="es-ES" dirty="0" smtClean="0"/>
              <a:t>	</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pic>
        <p:nvPicPr>
          <p:cNvPr id="39938" name="Picture 2" descr="Imagen relacionada"/>
          <p:cNvPicPr>
            <a:picLocks noChangeAspect="1" noChangeArrowheads="1"/>
          </p:cNvPicPr>
          <p:nvPr/>
        </p:nvPicPr>
        <p:blipFill>
          <a:blip r:embed="rId3" cstate="print"/>
          <a:srcRect/>
          <a:stretch>
            <a:fillRect/>
          </a:stretch>
        </p:blipFill>
        <p:spPr bwMode="auto">
          <a:xfrm>
            <a:off x="1115616" y="1196752"/>
            <a:ext cx="6715125" cy="1609726"/>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1000108"/>
            <a:ext cx="7994742" cy="1500198"/>
          </a:xfrm>
        </p:spPr>
        <p:txBody>
          <a:bodyPr>
            <a:normAutofit/>
          </a:bodyPr>
          <a:lstStyle/>
          <a:p>
            <a:r>
              <a:rPr lang="es-ES" dirty="0" smtClean="0"/>
              <a:t>VENTAJAS			</a:t>
            </a:r>
            <a:br>
              <a:rPr lang="es-ES" dirty="0" smtClean="0"/>
            </a:br>
            <a:endParaRPr lang="es-ES" dirty="0"/>
          </a:p>
        </p:txBody>
      </p:sp>
      <p:sp>
        <p:nvSpPr>
          <p:cNvPr id="3" name="2 Subtítulo"/>
          <p:cNvSpPr>
            <a:spLocks noGrp="1"/>
          </p:cNvSpPr>
          <p:nvPr>
            <p:ph type="subTitle" idx="1"/>
          </p:nvPr>
        </p:nvSpPr>
        <p:spPr>
          <a:xfrm>
            <a:off x="428596" y="3571852"/>
            <a:ext cx="8929718" cy="2786106"/>
          </a:xfrm>
        </p:spPr>
        <p:txBody>
          <a:bodyPr>
            <a:normAutofit lnSpcReduction="10000"/>
          </a:bodyPr>
          <a:lstStyle/>
          <a:p>
            <a:pPr algn="just">
              <a:lnSpc>
                <a:spcPct val="150000"/>
              </a:lnSpc>
              <a:buFont typeface="Wingdings" pitchFamily="2" charset="2"/>
              <a:buChar char="§"/>
            </a:pPr>
            <a:endParaRPr lang="es-ES" sz="1600" b="1" dirty="0" smtClean="0"/>
          </a:p>
          <a:p>
            <a:pPr algn="just">
              <a:lnSpc>
                <a:spcPct val="150000"/>
              </a:lnSpc>
              <a:buFont typeface="Wingdings" pitchFamily="2" charset="2"/>
              <a:buChar char="§"/>
            </a:pPr>
            <a:r>
              <a:rPr lang="es-ES" sz="1600" b="1" dirty="0" smtClean="0"/>
              <a:t>FACILIDAD DE INTERPRETACIÓN DE LOS DESEOS EXPRESADOS</a:t>
            </a:r>
          </a:p>
          <a:p>
            <a:pPr algn="just">
              <a:lnSpc>
                <a:spcPct val="150000"/>
              </a:lnSpc>
              <a:buFont typeface="Wingdings" pitchFamily="2" charset="2"/>
              <a:buChar char="§"/>
            </a:pPr>
            <a:r>
              <a:rPr lang="es-ES" sz="1600" b="1" dirty="0" smtClean="0"/>
              <a:t>FACILITA LA TOMA DE DECISIONES TERAPÉUTICAS</a:t>
            </a:r>
          </a:p>
          <a:p>
            <a:pPr algn="just">
              <a:lnSpc>
                <a:spcPct val="150000"/>
              </a:lnSpc>
              <a:buFont typeface="Wingdings" pitchFamily="2" charset="2"/>
              <a:buChar char="§"/>
            </a:pPr>
            <a:r>
              <a:rPr lang="es-ES" sz="1600" b="1" dirty="0" smtClean="0"/>
              <a:t>EVITA QUE SE APLIQUEN TRATAMIENTOS NO DESEADOS	</a:t>
            </a:r>
          </a:p>
          <a:p>
            <a:pPr algn="just">
              <a:lnSpc>
                <a:spcPct val="150000"/>
              </a:lnSpc>
              <a:buFont typeface="Wingdings" pitchFamily="2" charset="2"/>
              <a:buChar char="§"/>
            </a:pPr>
            <a:r>
              <a:rPr lang="es-ES" sz="1600" b="1" dirty="0" smtClean="0"/>
              <a:t>DISMINUYE EL RIESGO DE DECISIONES ERRÓNEAS		</a:t>
            </a:r>
          </a:p>
          <a:p>
            <a:pPr algn="just">
              <a:lnSpc>
                <a:spcPct val="150000"/>
              </a:lnSpc>
              <a:buFont typeface="Wingdings" pitchFamily="2" charset="2"/>
              <a:buChar char="§"/>
            </a:pPr>
            <a:r>
              <a:rPr lang="es-ES" sz="1600" b="1" dirty="0" smtClean="0"/>
              <a:t>ALIVIA ESTRÉS Y CARGAS AL PACIENTE,ENTORNO, PROFESIONALES</a:t>
            </a:r>
          </a:p>
          <a:p>
            <a:pPr algn="just">
              <a:lnSpc>
                <a:spcPct val="150000"/>
              </a:lnSpc>
              <a:buFont typeface="Wingdings" pitchFamily="2" charset="2"/>
              <a:buChar char="§"/>
            </a:pPr>
            <a:r>
              <a:rPr lang="es-ES" sz="1600" b="1" dirty="0" smtClean="0"/>
              <a:t>APORTA SEGURIDAD ÉTICA Y JURÍDICA A PROFESIONALES.							</a:t>
            </a:r>
          </a:p>
          <a:p>
            <a:pPr>
              <a:lnSpc>
                <a:spcPct val="150000"/>
              </a:lnSpc>
              <a:buFont typeface="Wingdings" pitchFamily="2" charset="2"/>
              <a:buChar char="§"/>
            </a:pPr>
            <a:endParaRPr lang="es-ES" dirty="0" smtClean="0"/>
          </a:p>
          <a:p>
            <a:pPr>
              <a:lnSpc>
                <a:spcPct val="150000"/>
              </a:lnSpc>
              <a:buFont typeface="Wingdings" pitchFamily="2" charset="2"/>
              <a:buChar char="§"/>
            </a:pP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596336"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CONTENIDO			</a:t>
            </a:r>
            <a:br>
              <a:rPr lang="es-ES" dirty="0" smtClean="0"/>
            </a:br>
            <a:r>
              <a:rPr lang="es-ES" dirty="0" smtClean="0"/>
              <a:t/>
            </a:r>
            <a:br>
              <a:rPr lang="es-ES" dirty="0" smtClean="0"/>
            </a:br>
            <a:endParaRPr lang="es-ES" dirty="0"/>
          </a:p>
        </p:txBody>
      </p:sp>
      <p:sp>
        <p:nvSpPr>
          <p:cNvPr id="3" name="2 Subtítulo"/>
          <p:cNvSpPr>
            <a:spLocks noGrp="1"/>
          </p:cNvSpPr>
          <p:nvPr>
            <p:ph type="subTitle" idx="1"/>
          </p:nvPr>
        </p:nvSpPr>
        <p:spPr>
          <a:xfrm>
            <a:off x="214282" y="3685032"/>
            <a:ext cx="8929718" cy="2815802"/>
          </a:xfrm>
        </p:spPr>
        <p:txBody>
          <a:bodyPr>
            <a:normAutofit lnSpcReduction="10000"/>
          </a:bodyPr>
          <a:lstStyle/>
          <a:p>
            <a:pPr>
              <a:buFont typeface="Wingdings" pitchFamily="2" charset="2"/>
              <a:buChar char="§"/>
            </a:pPr>
            <a:r>
              <a:rPr lang="es-ES" sz="1800" b="1" dirty="0" smtClean="0"/>
              <a:t>OBJETIVOS Y VALORES PERSONALES				</a:t>
            </a:r>
          </a:p>
          <a:p>
            <a:pPr>
              <a:buFont typeface="Wingdings" pitchFamily="2" charset="2"/>
              <a:buChar char="§"/>
            </a:pPr>
            <a:endParaRPr lang="es-ES" sz="1800" b="1" dirty="0" smtClean="0"/>
          </a:p>
          <a:p>
            <a:pPr>
              <a:buFont typeface="Wingdings" pitchFamily="2" charset="2"/>
              <a:buChar char="§"/>
            </a:pPr>
            <a:r>
              <a:rPr lang="es-ES" sz="1800" b="1" dirty="0" smtClean="0"/>
              <a:t> INSTRUCCIONES SOBRE TRATAMIENTO MÉDICO 		</a:t>
            </a:r>
          </a:p>
          <a:p>
            <a:pPr>
              <a:buFont typeface="Wingdings" pitchFamily="2" charset="2"/>
              <a:buChar char="§"/>
            </a:pPr>
            <a:endParaRPr lang="es-ES" sz="1800" b="1" dirty="0" smtClean="0"/>
          </a:p>
          <a:p>
            <a:pPr>
              <a:buFont typeface="Wingdings" pitchFamily="2" charset="2"/>
              <a:buChar char="§"/>
            </a:pPr>
            <a:r>
              <a:rPr lang="es-ES" sz="1800" b="1" dirty="0" smtClean="0"/>
              <a:t>NOMBRAMIENTO DE UN REPRESENTANTE				</a:t>
            </a:r>
          </a:p>
          <a:p>
            <a:pPr>
              <a:buFont typeface="Wingdings" pitchFamily="2" charset="2"/>
              <a:buChar char="§"/>
            </a:pPr>
            <a:endParaRPr lang="es-ES" sz="1800" b="1" dirty="0" smtClean="0"/>
          </a:p>
          <a:p>
            <a:pPr>
              <a:buFont typeface="Wingdings" pitchFamily="2" charset="2"/>
              <a:buChar char="§"/>
            </a:pPr>
            <a:r>
              <a:rPr lang="es-ES" sz="1800" b="1" dirty="0" smtClean="0"/>
              <a:t>DONACIÓN DE ÓRGANOS Y TEJIDOS				</a:t>
            </a:r>
          </a:p>
          <a:p>
            <a:pPr>
              <a:buFont typeface="Wingdings" pitchFamily="2" charset="2"/>
              <a:buChar char="§"/>
            </a:pPr>
            <a:endParaRPr lang="es-ES" sz="1800" b="1" dirty="0" smtClean="0"/>
          </a:p>
          <a:p>
            <a:pPr>
              <a:buFont typeface="Wingdings" pitchFamily="2" charset="2"/>
              <a:buChar char="§"/>
            </a:pPr>
            <a:r>
              <a:rPr lang="es-ES" sz="1800" b="1" dirty="0" smtClean="0"/>
              <a:t>DONACIÓN DEL CUERPO A LA CIENCIA				</a:t>
            </a:r>
            <a:r>
              <a:rPr lang="es-ES" dirty="0" smtClean="0"/>
              <a:t>		 </a:t>
            </a:r>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714356"/>
            <a:ext cx="7772400" cy="1828800"/>
          </a:xfrm>
        </p:spPr>
        <p:txBody>
          <a:bodyPr/>
          <a:lstStyle/>
          <a:p>
            <a:r>
              <a:rPr lang="es-ES" dirty="0" smtClean="0"/>
              <a:t>Eficacia del documento</a:t>
            </a:r>
            <a:endParaRPr lang="es-ES" dirty="0"/>
          </a:p>
        </p:txBody>
      </p:sp>
      <p:sp>
        <p:nvSpPr>
          <p:cNvPr id="3" name="2 Subtítulo"/>
          <p:cNvSpPr>
            <a:spLocks noGrp="1"/>
          </p:cNvSpPr>
          <p:nvPr>
            <p:ph type="subTitle" idx="1"/>
          </p:nvPr>
        </p:nvSpPr>
        <p:spPr>
          <a:xfrm>
            <a:off x="285720" y="3571876"/>
            <a:ext cx="8209056" cy="2887240"/>
          </a:xfrm>
        </p:spPr>
        <p:txBody>
          <a:bodyPr/>
          <a:lstStyle/>
          <a:p>
            <a:pPr algn="just">
              <a:lnSpc>
                <a:spcPct val="150000"/>
              </a:lnSpc>
              <a:buFont typeface="Wingdings" pitchFamily="2" charset="2"/>
              <a:buChar char="§"/>
            </a:pPr>
            <a:r>
              <a:rPr lang="es-ES" dirty="0" smtClean="0"/>
              <a:t> El DVA sólo tendrá eficacia en los casos en que el interesado </a:t>
            </a:r>
            <a:r>
              <a:rPr lang="es-ES" b="1" dirty="0" smtClean="0"/>
              <a:t>no pueda manifestar libremente su opinión.</a:t>
            </a:r>
          </a:p>
          <a:p>
            <a:pPr algn="just">
              <a:lnSpc>
                <a:spcPct val="150000"/>
              </a:lnSpc>
              <a:buFont typeface="Wingdings" pitchFamily="2" charset="2"/>
              <a:buChar char="§"/>
            </a:pPr>
            <a:r>
              <a:rPr lang="es-ES" dirty="0" smtClean="0"/>
              <a:t>Mientras conserve plenamente su capacidad, ésta  </a:t>
            </a:r>
            <a:r>
              <a:rPr lang="es-ES" b="1" dirty="0" smtClean="0"/>
              <a:t>prevalecerá siempre sobre lo manifestado en el documento.</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857232"/>
            <a:ext cx="7772400" cy="1828800"/>
          </a:xfrm>
        </p:spPr>
        <p:txBody>
          <a:bodyPr/>
          <a:lstStyle/>
          <a:p>
            <a:r>
              <a:rPr lang="es-ES" dirty="0" smtClean="0"/>
              <a:t>CARACTERÍSTICAS DVA</a:t>
            </a:r>
            <a:endParaRPr lang="es-ES" dirty="0"/>
          </a:p>
        </p:txBody>
      </p:sp>
      <p:sp>
        <p:nvSpPr>
          <p:cNvPr id="3" name="2 Subtítulo"/>
          <p:cNvSpPr>
            <a:spLocks noGrp="1"/>
          </p:cNvSpPr>
          <p:nvPr>
            <p:ph type="subTitle" idx="1"/>
          </p:nvPr>
        </p:nvSpPr>
        <p:spPr>
          <a:xfrm>
            <a:off x="428596" y="3685032"/>
            <a:ext cx="8066180" cy="2815802"/>
          </a:xfrm>
        </p:spPr>
        <p:txBody>
          <a:bodyPr>
            <a:normAutofit fontScale="92500" lnSpcReduction="20000"/>
          </a:bodyPr>
          <a:lstStyle/>
          <a:p>
            <a:pPr algn="just">
              <a:buFont typeface="Wingdings" pitchFamily="2" charset="2"/>
              <a:buChar char="§"/>
            </a:pPr>
            <a:r>
              <a:rPr lang="es-ES" sz="2800" b="1" dirty="0" smtClean="0">
                <a:latin typeface="Arial" charset="0"/>
              </a:rPr>
              <a:t>VINCULANTE	</a:t>
            </a:r>
          </a:p>
          <a:p>
            <a:pPr algn="just">
              <a:buFont typeface="Wingdings" pitchFamily="2" charset="2"/>
              <a:buChar char="§"/>
            </a:pPr>
            <a:r>
              <a:rPr lang="es-ES" sz="2800" b="1" dirty="0" smtClean="0">
                <a:latin typeface="Arial" charset="0"/>
              </a:rPr>
              <a:t>MODIFICABLE</a:t>
            </a:r>
            <a:r>
              <a:rPr lang="es-ES" sz="2800" b="1" dirty="0" smtClean="0">
                <a:solidFill>
                  <a:srgbClr val="FF0000"/>
                </a:solidFill>
                <a:latin typeface="Arial" charset="0"/>
              </a:rPr>
              <a:t>*</a:t>
            </a:r>
          </a:p>
          <a:p>
            <a:pPr algn="just">
              <a:buFont typeface="Wingdings" pitchFamily="2" charset="2"/>
              <a:buChar char="§"/>
            </a:pPr>
            <a:r>
              <a:rPr lang="es-ES" sz="2800" b="1" dirty="0" smtClean="0">
                <a:latin typeface="Arial" charset="0"/>
              </a:rPr>
              <a:t>SUSTITUIBLE</a:t>
            </a:r>
            <a:r>
              <a:rPr lang="es-ES" sz="2800" b="1" dirty="0" smtClean="0">
                <a:solidFill>
                  <a:srgbClr val="FF0000"/>
                </a:solidFill>
                <a:latin typeface="Arial" charset="0"/>
              </a:rPr>
              <a:t>*</a:t>
            </a:r>
          </a:p>
          <a:p>
            <a:pPr algn="just">
              <a:buFont typeface="Wingdings" pitchFamily="2" charset="2"/>
              <a:buChar char="§"/>
            </a:pPr>
            <a:r>
              <a:rPr lang="es-ES" sz="2800" b="1" dirty="0" smtClean="0">
                <a:latin typeface="Arial" charset="0"/>
              </a:rPr>
              <a:t>REVOCABLE</a:t>
            </a:r>
            <a:r>
              <a:rPr lang="es-ES" sz="2800" b="1" dirty="0" smtClean="0">
                <a:solidFill>
                  <a:srgbClr val="FF0000"/>
                </a:solidFill>
                <a:latin typeface="Arial" charset="0"/>
              </a:rPr>
              <a:t>*</a:t>
            </a:r>
            <a:endParaRPr lang="es-ES" sz="2800" b="1" dirty="0" smtClean="0">
              <a:latin typeface="Arial" charset="0"/>
            </a:endParaRPr>
          </a:p>
          <a:p>
            <a:pPr algn="just">
              <a:buFont typeface="Wingdings" pitchFamily="2" charset="2"/>
              <a:buChar char="§"/>
            </a:pPr>
            <a:r>
              <a:rPr lang="es-ES" sz="2800" b="1" dirty="0" smtClean="0">
                <a:latin typeface="Arial" charset="0"/>
              </a:rPr>
              <a:t>ACORDE CON EL ORDENAMIENTO JURÍDICO Y                         LA BUENA PRAXIS</a:t>
            </a:r>
          </a:p>
          <a:p>
            <a:pPr algn="just">
              <a:buFont typeface="Wingdings" pitchFamily="2" charset="2"/>
              <a:buChar char="§"/>
            </a:pPr>
            <a:r>
              <a:rPr lang="es-ES" sz="2800" b="1" dirty="0" smtClean="0">
                <a:latin typeface="Arial" charset="0"/>
              </a:rPr>
              <a:t>CONFIDENCIAL</a:t>
            </a:r>
          </a:p>
          <a:p>
            <a:pPr lvl="1" algn="just"/>
            <a:r>
              <a:rPr lang="es-ES" b="1" dirty="0" smtClean="0">
                <a:solidFill>
                  <a:srgbClr val="FF0000"/>
                </a:solidFill>
                <a:latin typeface="Arial" charset="0"/>
              </a:rPr>
              <a:t>		</a:t>
            </a:r>
            <a:r>
              <a:rPr lang="es-ES" sz="2000" b="1" dirty="0" smtClean="0">
                <a:latin typeface="Arial" charset="0"/>
              </a:rPr>
              <a:t>(</a:t>
            </a:r>
            <a:r>
              <a:rPr lang="es-ES" sz="2000" b="1" dirty="0" smtClean="0">
                <a:solidFill>
                  <a:srgbClr val="FF0000"/>
                </a:solidFill>
                <a:latin typeface="Arial" charset="0"/>
              </a:rPr>
              <a:t>* </a:t>
            </a:r>
            <a:r>
              <a:rPr lang="es-ES" sz="2000" b="1" dirty="0" smtClean="0">
                <a:latin typeface="Arial" charset="0"/>
              </a:rPr>
              <a:t>Siempre prevalecerá el </a:t>
            </a:r>
            <a:r>
              <a:rPr lang="es-ES" sz="2000" b="1" u="sng" dirty="0" smtClean="0">
                <a:latin typeface="Arial" charset="0"/>
              </a:rPr>
              <a:t>último otorgado</a:t>
            </a:r>
            <a:r>
              <a:rPr lang="es-ES" sz="2000" b="1" dirty="0" smtClean="0">
                <a:latin typeface="Arial" charset="0"/>
              </a:rPr>
              <a:t>)</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785794"/>
            <a:ext cx="7772400" cy="2363146"/>
          </a:xfrm>
        </p:spPr>
        <p:txBody>
          <a:bodyPr/>
          <a:lstStyle/>
          <a:p>
            <a:r>
              <a:rPr lang="es-ES" dirty="0" smtClean="0"/>
              <a:t>CÓMO SE FORMALIZA			</a:t>
            </a:r>
            <a:endParaRPr lang="es-ES" dirty="0"/>
          </a:p>
        </p:txBody>
      </p:sp>
      <p:sp>
        <p:nvSpPr>
          <p:cNvPr id="3" name="2 Subtítulo"/>
          <p:cNvSpPr>
            <a:spLocks noGrp="1"/>
          </p:cNvSpPr>
          <p:nvPr>
            <p:ph type="subTitle" idx="1"/>
          </p:nvPr>
        </p:nvSpPr>
        <p:spPr>
          <a:xfrm>
            <a:off x="0" y="3571876"/>
            <a:ext cx="8786842" cy="2857520"/>
          </a:xfrm>
        </p:spPr>
        <p:txBody>
          <a:bodyPr>
            <a:noAutofit/>
          </a:bodyPr>
          <a:lstStyle/>
          <a:p>
            <a:pPr>
              <a:buFont typeface="Wingdings" pitchFamily="2" charset="2"/>
              <a:buChar char="§"/>
            </a:pPr>
            <a:r>
              <a:rPr lang="es-ES" b="1" dirty="0" smtClean="0"/>
              <a:t>ANTE NOTARIO							</a:t>
            </a:r>
          </a:p>
          <a:p>
            <a:pPr>
              <a:buFont typeface="Wingdings" pitchFamily="2" charset="2"/>
              <a:buChar char="§"/>
            </a:pPr>
            <a:endParaRPr lang="es-ES" b="1" dirty="0" smtClean="0"/>
          </a:p>
          <a:p>
            <a:pPr>
              <a:buFont typeface="Wingdings" pitchFamily="2" charset="2"/>
              <a:buChar char="§"/>
            </a:pPr>
            <a:r>
              <a:rPr lang="es-ES" b="1" dirty="0" smtClean="0"/>
              <a:t> DOS(TRES) TESTIGOS SIN RELACIÓN											 </a:t>
            </a:r>
          </a:p>
          <a:p>
            <a:pPr>
              <a:buFont typeface="Wingdings" pitchFamily="2" charset="2"/>
              <a:buChar char="§"/>
            </a:pPr>
            <a:r>
              <a:rPr lang="es-ES" b="1" dirty="0" smtClean="0"/>
              <a:t>MATRIMONIAL					</a:t>
            </a:r>
          </a:p>
          <a:p>
            <a:pPr>
              <a:buFont typeface="Wingdings" pitchFamily="2" charset="2"/>
              <a:buChar char="§"/>
            </a:pPr>
            <a:r>
              <a:rPr lang="es-ES" b="1" dirty="0" smtClean="0"/>
              <a:t>PAREJA DE HECHO				</a:t>
            </a:r>
          </a:p>
          <a:p>
            <a:pPr>
              <a:buFont typeface="Wingdings" pitchFamily="2" charset="2"/>
              <a:buChar char="§"/>
            </a:pPr>
            <a:r>
              <a:rPr lang="es-ES" b="1" dirty="0" smtClean="0"/>
              <a:t>PARENTESCO HASTA SEGUNDO GRADO	</a:t>
            </a:r>
          </a:p>
          <a:p>
            <a:pPr>
              <a:buFont typeface="Wingdings" pitchFamily="2" charset="2"/>
              <a:buChar char="§"/>
            </a:pPr>
            <a:r>
              <a:rPr lang="es-ES" b="1" dirty="0" smtClean="0"/>
              <a:t>RELACIÓN PATRIMONIAL			</a:t>
            </a:r>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85794"/>
            <a:ext cx="8001056" cy="2000264"/>
          </a:xfrm>
        </p:spPr>
        <p:txBody>
          <a:bodyPr>
            <a:normAutofit/>
          </a:bodyPr>
          <a:lstStyle/>
          <a:p>
            <a:r>
              <a:rPr lang="es-ES" dirty="0" smtClean="0"/>
              <a:t>QUIÉN PUEDE SER		      REPRESENTANTE			</a:t>
            </a:r>
            <a:endParaRPr lang="es-ES" dirty="0"/>
          </a:p>
        </p:txBody>
      </p:sp>
      <p:sp>
        <p:nvSpPr>
          <p:cNvPr id="3" name="2 Subtítulo"/>
          <p:cNvSpPr>
            <a:spLocks noGrp="1"/>
          </p:cNvSpPr>
          <p:nvPr>
            <p:ph type="subTitle" idx="1"/>
          </p:nvPr>
        </p:nvSpPr>
        <p:spPr>
          <a:xfrm>
            <a:off x="0" y="3571876"/>
            <a:ext cx="8494776" cy="3000396"/>
          </a:xfrm>
        </p:spPr>
        <p:txBody>
          <a:bodyPr>
            <a:normAutofit fontScale="77500" lnSpcReduction="20000"/>
          </a:bodyPr>
          <a:lstStyle/>
          <a:p>
            <a:r>
              <a:rPr lang="es-ES" sz="2600" b="1" dirty="0" smtClean="0">
                <a:solidFill>
                  <a:schemeClr val="tx2">
                    <a:lumMod val="90000"/>
                    <a:lumOff val="10000"/>
                  </a:schemeClr>
                </a:solidFill>
              </a:rPr>
              <a:t>CUALQUIER PERSONA MAYOR DE EDAD SALVO:</a:t>
            </a:r>
            <a:r>
              <a:rPr lang="es-ES" sz="2600" b="1" dirty="0" smtClean="0"/>
              <a:t>	</a:t>
            </a:r>
            <a:r>
              <a:rPr lang="es-ES" b="1" dirty="0" smtClean="0"/>
              <a:t>						</a:t>
            </a:r>
          </a:p>
          <a:p>
            <a:r>
              <a:rPr lang="es-ES" b="1" dirty="0" smtClean="0"/>
              <a:t> </a:t>
            </a:r>
          </a:p>
          <a:p>
            <a:pPr>
              <a:buFont typeface="Wingdings" pitchFamily="2" charset="2"/>
              <a:buChar char="§"/>
            </a:pPr>
            <a:r>
              <a:rPr lang="es-ES" b="1" dirty="0" smtClean="0"/>
              <a:t> NOTARIO AUTORIZANTE DEL DOCUMENTO			</a:t>
            </a:r>
          </a:p>
          <a:p>
            <a:pPr>
              <a:buFont typeface="Wingdings" pitchFamily="2" charset="2"/>
              <a:buChar char="§"/>
            </a:pPr>
            <a:endParaRPr lang="es-ES" b="1" dirty="0" smtClean="0"/>
          </a:p>
          <a:p>
            <a:pPr>
              <a:buFont typeface="Wingdings" pitchFamily="2" charset="2"/>
              <a:buChar char="§"/>
            </a:pPr>
            <a:r>
              <a:rPr lang="es-ES" b="1" dirty="0" smtClean="0"/>
              <a:t>FUNCIONARIO ENCARGADO DEL REGISTRO			</a:t>
            </a:r>
          </a:p>
          <a:p>
            <a:pPr>
              <a:buFont typeface="Wingdings" pitchFamily="2" charset="2"/>
              <a:buChar char="§"/>
            </a:pPr>
            <a:endParaRPr lang="es-ES" b="1" dirty="0" smtClean="0"/>
          </a:p>
          <a:p>
            <a:pPr>
              <a:buFont typeface="Wingdings" pitchFamily="2" charset="2"/>
              <a:buChar char="§"/>
            </a:pPr>
            <a:r>
              <a:rPr lang="es-ES" b="1" dirty="0" smtClean="0"/>
              <a:t> TESTIGOS							</a:t>
            </a:r>
          </a:p>
          <a:p>
            <a:r>
              <a:rPr lang="es-ES" b="1" dirty="0" smtClean="0"/>
              <a:t>			</a:t>
            </a:r>
          </a:p>
          <a:p>
            <a:pPr lvl="1">
              <a:buFont typeface="Wingdings" pitchFamily="2" charset="2"/>
              <a:buChar char="§"/>
            </a:pPr>
            <a:r>
              <a:rPr lang="es-ES" sz="2100" b="1" dirty="0" smtClean="0">
                <a:solidFill>
                  <a:schemeClr val="bg1">
                    <a:lumMod val="50000"/>
                  </a:schemeClr>
                </a:solidFill>
              </a:rPr>
              <a:t> PERSONAL SANITARIO INVOLUCRADO							  </a:t>
            </a:r>
          </a:p>
          <a:p>
            <a:endParaRPr lang="es-ES" b="1" dirty="0" smtClean="0"/>
          </a:p>
          <a:p>
            <a:endParaRPr lang="es-ES" b="1" i="1" dirty="0" smtClean="0"/>
          </a:p>
          <a:p>
            <a:r>
              <a:rPr lang="es-ES" dirty="0" smtClean="0"/>
              <a:t> </a:t>
            </a: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22376" y="1071546"/>
            <a:ext cx="7772400" cy="2577460"/>
          </a:xfrm>
        </p:spPr>
        <p:txBody>
          <a:bodyPr>
            <a:normAutofit fontScale="90000"/>
          </a:bodyPr>
          <a:lstStyle/>
          <a:p>
            <a:r>
              <a:rPr lang="es-ES" dirty="0" smtClean="0"/>
              <a:t>VENTAJAS					 		</a:t>
            </a:r>
            <a:br>
              <a:rPr lang="es-ES" dirty="0" smtClean="0"/>
            </a:br>
            <a:r>
              <a:rPr lang="es-ES" dirty="0" smtClean="0"/>
              <a:t> REPRESENTANTE	 </a:t>
            </a:r>
            <a:br>
              <a:rPr lang="es-ES" dirty="0" smtClean="0"/>
            </a:br>
            <a:endParaRPr lang="es-ES" dirty="0"/>
          </a:p>
        </p:txBody>
      </p:sp>
      <p:sp>
        <p:nvSpPr>
          <p:cNvPr id="5" name="4 Subtítulo"/>
          <p:cNvSpPr>
            <a:spLocks noGrp="1"/>
          </p:cNvSpPr>
          <p:nvPr>
            <p:ph type="subTitle" idx="1"/>
          </p:nvPr>
        </p:nvSpPr>
        <p:spPr>
          <a:xfrm>
            <a:off x="214282" y="3685032"/>
            <a:ext cx="8572560" cy="3387306"/>
          </a:xfrm>
        </p:spPr>
        <p:txBody>
          <a:bodyPr>
            <a:normAutofit/>
          </a:bodyPr>
          <a:lstStyle/>
          <a:p>
            <a:pPr algn="just">
              <a:buFont typeface="Wingdings" pitchFamily="2" charset="2"/>
              <a:buChar char="§"/>
            </a:pPr>
            <a:r>
              <a:rPr lang="es-ES" sz="1800" dirty="0" smtClean="0"/>
              <a:t>FUNCIÓN INTERLOCUTOR CON EL EQUIPO SANITARIO</a:t>
            </a:r>
          </a:p>
          <a:p>
            <a:pPr algn="just">
              <a:buFont typeface="Wingdings" pitchFamily="2" charset="2"/>
              <a:buChar char="§"/>
            </a:pPr>
            <a:r>
              <a:rPr lang="es-ES" sz="1800" dirty="0" smtClean="0"/>
              <a:t>NO PUEDE CONTRADECIR EL DOCUMENTO PERO SÍ PUEDE 	</a:t>
            </a:r>
          </a:p>
          <a:p>
            <a:pPr algn="just"/>
            <a:r>
              <a:rPr lang="es-ES" sz="1800" dirty="0" smtClean="0"/>
              <a:t>MANIFESTARSE EN ASPECTOS NO NOMBRADOS EN EL			 DOCUMENTO COMO:								</a:t>
            </a:r>
          </a:p>
          <a:p>
            <a:pPr algn="just"/>
            <a:r>
              <a:rPr lang="es-ES" sz="1800" dirty="0" smtClean="0"/>
              <a:t>                           </a:t>
            </a:r>
            <a:r>
              <a:rPr lang="es-ES" sz="1800" dirty="0" smtClean="0">
                <a:solidFill>
                  <a:schemeClr val="accent1"/>
                </a:solidFill>
              </a:rPr>
              <a:t>-</a:t>
            </a:r>
            <a:r>
              <a:rPr lang="es-ES" sz="1800" dirty="0" smtClean="0"/>
              <a:t> DONACIÓN DE ÓRGANOS		</a:t>
            </a:r>
          </a:p>
          <a:p>
            <a:pPr algn="just"/>
            <a:r>
              <a:rPr lang="es-ES" sz="1800" dirty="0" smtClean="0"/>
              <a:t>                           </a:t>
            </a:r>
            <a:r>
              <a:rPr lang="es-ES" sz="1800" dirty="0" smtClean="0">
                <a:solidFill>
                  <a:schemeClr val="accent1"/>
                </a:solidFill>
              </a:rPr>
              <a:t>-</a:t>
            </a:r>
            <a:r>
              <a:rPr lang="es-ES" sz="1800" dirty="0" smtClean="0"/>
              <a:t>CONSENTIMIENTO INFORMADO</a:t>
            </a:r>
          </a:p>
          <a:p>
            <a:pPr algn="just"/>
            <a:r>
              <a:rPr lang="es-ES" sz="1800" dirty="0" smtClean="0"/>
              <a:t>                          </a:t>
            </a:r>
            <a:r>
              <a:rPr lang="es-ES" sz="1800" dirty="0" smtClean="0">
                <a:solidFill>
                  <a:schemeClr val="accent1"/>
                </a:solidFill>
              </a:rPr>
              <a:t> -</a:t>
            </a:r>
            <a:r>
              <a:rPr lang="es-ES" sz="1800" dirty="0" smtClean="0"/>
              <a:t>VALORACIÓN DE CIRCUNSTANCIAS POR AVANCES                         		        EN LA</a:t>
            </a:r>
            <a:r>
              <a:rPr lang="es-ES" dirty="0" smtClean="0"/>
              <a:t> </a:t>
            </a:r>
            <a:r>
              <a:rPr lang="es-ES" sz="1800" dirty="0" smtClean="0"/>
              <a:t>TÉCNICA MÉDICA.</a:t>
            </a:r>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428604"/>
            <a:ext cx="7994742" cy="3220402"/>
          </a:xfrm>
        </p:spPr>
        <p:txBody>
          <a:bodyPr/>
          <a:lstStyle/>
          <a:p>
            <a:r>
              <a:rPr lang="es-ES" dirty="0" smtClean="0"/>
              <a:t>INSCRIPCIÓN	 DVA		</a:t>
            </a:r>
            <a:br>
              <a:rPr lang="es-ES" dirty="0" smtClean="0"/>
            </a:br>
            <a:endParaRPr lang="es-ES" dirty="0"/>
          </a:p>
        </p:txBody>
      </p:sp>
      <p:sp>
        <p:nvSpPr>
          <p:cNvPr id="3" name="2 Subtítulo"/>
          <p:cNvSpPr>
            <a:spLocks noGrp="1"/>
          </p:cNvSpPr>
          <p:nvPr>
            <p:ph type="subTitle" idx="1"/>
          </p:nvPr>
        </p:nvSpPr>
        <p:spPr>
          <a:xfrm>
            <a:off x="285720" y="3685032"/>
            <a:ext cx="7358114" cy="2744364"/>
          </a:xfrm>
        </p:spPr>
        <p:txBody>
          <a:bodyPr>
            <a:normAutofit fontScale="25000" lnSpcReduction="20000"/>
          </a:bodyPr>
          <a:lstStyle/>
          <a:p>
            <a:pPr lvl="3"/>
            <a:r>
              <a:rPr lang="es-ES_tradnl" sz="8000" b="1" dirty="0" smtClean="0">
                <a:solidFill>
                  <a:schemeClr val="bg1">
                    <a:lumMod val="50000"/>
                  </a:schemeClr>
                </a:solidFill>
              </a:rPr>
              <a:t>VOLANT-RNIP</a:t>
            </a:r>
          </a:p>
          <a:p>
            <a:pPr lvl="3"/>
            <a:endParaRPr lang="es-ES" sz="8000" b="1" dirty="0" smtClean="0">
              <a:solidFill>
                <a:schemeClr val="bg1">
                  <a:lumMod val="50000"/>
                </a:schemeClr>
              </a:solidFill>
            </a:endParaRPr>
          </a:p>
          <a:p>
            <a:pPr lvl="3"/>
            <a:r>
              <a:rPr lang="es-ES" sz="8000" b="1" dirty="0" smtClean="0">
                <a:solidFill>
                  <a:schemeClr val="bg1">
                    <a:lumMod val="50000"/>
                  </a:schemeClr>
                </a:solidFill>
              </a:rPr>
              <a:t>LA INSCRIPCIÓN ES VOLUNTARIA.</a:t>
            </a:r>
          </a:p>
          <a:p>
            <a:pPr lvl="3"/>
            <a:r>
              <a:rPr lang="es-ES" sz="9500" dirty="0" smtClean="0"/>
              <a:t>		</a:t>
            </a:r>
          </a:p>
          <a:p>
            <a:r>
              <a:rPr lang="es-ES" sz="8000" b="1" dirty="0" smtClean="0"/>
              <a:t>AUNQUE NO SE OPTE POR LA INSCRIPCIÓN, EL DOCUMENTO FORMALIZADO POR LAS DOS VÍAS SEÑALADAS,ES EFICAZ POR SÍ MISMO</a:t>
            </a:r>
          </a:p>
          <a:p>
            <a:endParaRPr lang="es-ES" sz="9600" dirty="0" smtClean="0"/>
          </a:p>
          <a:p>
            <a:r>
              <a:rPr lang="es-ES" sz="8000" b="1" dirty="0" smtClean="0"/>
              <a:t>	</a:t>
            </a:r>
            <a:endParaRPr lang="es-ES" sz="8000" b="1"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76" y="571480"/>
            <a:ext cx="7772400" cy="3077526"/>
          </a:xfrm>
        </p:spPr>
        <p:txBody>
          <a:bodyPr>
            <a:normAutofit/>
          </a:bodyPr>
          <a:lstStyle/>
          <a:p>
            <a:r>
              <a:rPr lang="es-ES" dirty="0" smtClean="0"/>
              <a:t>OBLIGACIÓN DE LOS			 PROFESIONALES</a:t>
            </a:r>
            <a:br>
              <a:rPr lang="es-ES" dirty="0" smtClean="0"/>
            </a:br>
            <a:endParaRPr lang="es-ES" dirty="0"/>
          </a:p>
        </p:txBody>
      </p:sp>
      <p:sp>
        <p:nvSpPr>
          <p:cNvPr id="3" name="2 Subtítulo"/>
          <p:cNvSpPr>
            <a:spLocks noGrp="1"/>
          </p:cNvSpPr>
          <p:nvPr>
            <p:ph type="subTitle" idx="1"/>
          </p:nvPr>
        </p:nvSpPr>
        <p:spPr>
          <a:xfrm>
            <a:off x="357158" y="3685032"/>
            <a:ext cx="8137618" cy="2744364"/>
          </a:xfrm>
        </p:spPr>
        <p:txBody>
          <a:bodyPr>
            <a:normAutofit/>
          </a:bodyPr>
          <a:lstStyle/>
          <a:p>
            <a:pPr algn="l">
              <a:buFont typeface="Wingdings" pitchFamily="2" charset="2"/>
              <a:buChar char="§"/>
            </a:pPr>
            <a:r>
              <a:rPr lang="es-ES" sz="1800" dirty="0" smtClean="0"/>
              <a:t>ACEPTAR LOS DOCUMENTOS</a:t>
            </a:r>
            <a:r>
              <a:rPr lang="es-ES" dirty="0" smtClean="0"/>
              <a:t>	</a:t>
            </a:r>
          </a:p>
          <a:p>
            <a:pPr algn="l"/>
            <a:r>
              <a:rPr lang="es-ES" dirty="0" smtClean="0"/>
              <a:t>				</a:t>
            </a:r>
          </a:p>
          <a:p>
            <a:pPr algn="l">
              <a:buFont typeface="Wingdings" pitchFamily="2" charset="2"/>
              <a:buChar char="§"/>
            </a:pPr>
            <a:r>
              <a:rPr lang="es-ES" sz="1600" dirty="0" smtClean="0"/>
              <a:t> </a:t>
            </a:r>
            <a:r>
              <a:rPr lang="es-ES" sz="1800" dirty="0" smtClean="0"/>
              <a:t>TENERLOS EN CUENTA AL TOMAR DECISIONES  TERAPÉUTICAS</a:t>
            </a:r>
          </a:p>
          <a:p>
            <a:endParaRPr lang="es-ES" dirty="0" smtClean="0"/>
          </a:p>
          <a:p>
            <a:pPr algn="l">
              <a:buFont typeface="Wingdings" pitchFamily="2" charset="2"/>
              <a:buChar char="§"/>
            </a:pPr>
            <a:r>
              <a:rPr lang="es-ES" sz="1800" dirty="0" smtClean="0"/>
              <a:t>RAZONAR POR ESCRITO EN EL HISTORIAL LA DECISIÓN FINAL				</a:t>
            </a:r>
          </a:p>
          <a:p>
            <a:pPr>
              <a:buFont typeface="Wingdings" pitchFamily="2" charset="2"/>
              <a:buChar char="§"/>
            </a:pPr>
            <a:endParaRPr lang="es-ES" dirty="0"/>
          </a:p>
        </p:txBody>
      </p:sp>
      <p:sp>
        <p:nvSpPr>
          <p:cNvPr id="4" name="3 Marcador de pie de página"/>
          <p:cNvSpPr>
            <a:spLocks noGrp="1"/>
          </p:cNvSpPr>
          <p:nvPr>
            <p:ph type="ftr" sz="quarter" idx="11"/>
          </p:nvPr>
        </p:nvSpPr>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740352"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331640" y="476672"/>
            <a:ext cx="5850586" cy="5544616"/>
          </a:xfrm>
          <a:prstGeom prst="rect">
            <a:avLst/>
          </a:prstGeom>
          <a:noFill/>
          <a:ln w="9525">
            <a:solidFill>
              <a:srgbClr val="FFFF00"/>
            </a:solidFill>
            <a:miter lim="800000"/>
            <a:headEnd/>
            <a:tailEnd/>
          </a:ln>
        </p:spPr>
      </p:pic>
      <p:sp>
        <p:nvSpPr>
          <p:cNvPr id="4" name="3 Marcador de pie de página"/>
          <p:cNvSpPr>
            <a:spLocks noGrp="1"/>
          </p:cNvSpPr>
          <p:nvPr>
            <p:ph type="ftr" sz="quarter" idx="11"/>
          </p:nvPr>
        </p:nvSpPr>
        <p:spPr/>
        <p:txBody>
          <a:bodyPr/>
          <a:lstStyle/>
          <a:p>
            <a:r>
              <a:rPr lang="es-ES" smtClean="0"/>
              <a:t>COMISIONADO DENIA</a:t>
            </a:r>
            <a:endParaRPr lang="es-ES" dirty="0"/>
          </a:p>
        </p:txBody>
      </p:sp>
      <p:sp>
        <p:nvSpPr>
          <p:cNvPr id="6" name="5 Elipse"/>
          <p:cNvSpPr/>
          <p:nvPr/>
        </p:nvSpPr>
        <p:spPr>
          <a:xfrm>
            <a:off x="611560" y="476672"/>
            <a:ext cx="72008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descr="http://www.presidencia.gva.es/estatico/identitat-gva/assets/img/pdf/gv_conselleria_sanitat_rgb.jpg"/>
          <p:cNvPicPr/>
          <p:nvPr/>
        </p:nvPicPr>
        <p:blipFill>
          <a:blip r:embed="rId3" cstate="print"/>
          <a:srcRect/>
          <a:stretch>
            <a:fillRect/>
          </a:stretch>
        </p:blipFill>
        <p:spPr bwMode="auto">
          <a:xfrm>
            <a:off x="7668344" y="6021288"/>
            <a:ext cx="1103387" cy="477178"/>
          </a:xfrm>
          <a:prstGeom prst="rect">
            <a:avLst/>
          </a:prstGeom>
          <a:noFill/>
          <a:ln w="9525">
            <a:noFill/>
            <a:miter lim="800000"/>
            <a:headEnd/>
            <a:tailEnd/>
          </a:ln>
        </p:spPr>
      </p:pic>
      <p:cxnSp>
        <p:nvCxnSpPr>
          <p:cNvPr id="9" name="8 Conector recto"/>
          <p:cNvCxnSpPr/>
          <p:nvPr/>
        </p:nvCxnSpPr>
        <p:spPr>
          <a:xfrm>
            <a:off x="4283968" y="141277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627784" y="1628800"/>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619672" y="1844824"/>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563888" y="206084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156176" y="292494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619672" y="3212976"/>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228184" y="515719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1619672" y="5373216"/>
            <a:ext cx="374441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CuadroTexto"/>
          <p:cNvSpPr txBox="1">
            <a:spLocks noChangeArrowheads="1"/>
          </p:cNvSpPr>
          <p:nvPr/>
        </p:nvSpPr>
        <p:spPr bwMode="auto">
          <a:xfrm>
            <a:off x="2123728" y="1412776"/>
            <a:ext cx="3624263" cy="307975"/>
          </a:xfrm>
          <a:prstGeom prst="rect">
            <a:avLst/>
          </a:prstGeom>
          <a:noFill/>
          <a:ln w="9525">
            <a:noFill/>
            <a:miter lim="800000"/>
            <a:headEnd/>
            <a:tailEnd/>
          </a:ln>
        </p:spPr>
        <p:txBody>
          <a:bodyPr wrap="none">
            <a:spAutoFit/>
          </a:bodyPr>
          <a:lstStyle/>
          <a:p>
            <a:r>
              <a:rPr lang="es-ES" b="1" dirty="0">
                <a:solidFill>
                  <a:srgbClr val="0070C0"/>
                </a:solidFill>
              </a:rPr>
              <a:t>DECRETO 138/2012 de 14 de septiembre</a:t>
            </a:r>
          </a:p>
        </p:txBody>
      </p:sp>
      <p:pic>
        <p:nvPicPr>
          <p:cNvPr id="8" name="Imagen 7"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76672"/>
            <a:ext cx="1008112" cy="1067413"/>
          </a:xfrm>
          <a:prstGeom prst="rect">
            <a:avLst/>
          </a:prstGeom>
        </p:spPr>
      </p:pic>
      <p:sp>
        <p:nvSpPr>
          <p:cNvPr id="6" name="CuadroTexto 5"/>
          <p:cNvSpPr txBox="1"/>
          <p:nvPr/>
        </p:nvSpPr>
        <p:spPr>
          <a:xfrm>
            <a:off x="1691680" y="2132856"/>
            <a:ext cx="4290269" cy="3477875"/>
          </a:xfrm>
          <a:prstGeom prst="rect">
            <a:avLst/>
          </a:prstGeom>
          <a:noFill/>
        </p:spPr>
        <p:txBody>
          <a:bodyPr wrap="square" rtlCol="0">
            <a:spAutoFit/>
          </a:bodyPr>
          <a:lstStyle/>
          <a:p>
            <a:pPr marL="285750" lvl="0" indent="-285750" algn="ctr">
              <a:buFont typeface="Wingdings" charset="2"/>
              <a:buChar char=""/>
            </a:pPr>
            <a:r>
              <a:rPr lang="es-ES" sz="2000" kern="0" dirty="0" smtClean="0">
                <a:solidFill>
                  <a:prstClr val="black"/>
                </a:solidFill>
              </a:rPr>
              <a:t>La</a:t>
            </a:r>
            <a:r>
              <a:rPr lang="es-ES" sz="2000" dirty="0" smtClean="0">
                <a:solidFill>
                  <a:srgbClr val="4E3B30"/>
                </a:solidFill>
              </a:rPr>
              <a:t> </a:t>
            </a:r>
            <a:r>
              <a:rPr lang="es-ES" sz="2000" dirty="0">
                <a:solidFill>
                  <a:srgbClr val="4E3B30"/>
                </a:solidFill>
              </a:rPr>
              <a:t>Unidad SAIP está adscrita a la Unidad del Comisionado del </a:t>
            </a:r>
            <a:r>
              <a:rPr lang="es-ES" sz="2000" kern="0" dirty="0">
                <a:solidFill>
                  <a:prstClr val="black"/>
                </a:solidFill>
              </a:rPr>
              <a:t>Departamento</a:t>
            </a:r>
            <a:r>
              <a:rPr lang="es-ES" sz="2000" dirty="0">
                <a:solidFill>
                  <a:srgbClr val="4E3B30"/>
                </a:solidFill>
              </a:rPr>
              <a:t> de </a:t>
            </a:r>
            <a:r>
              <a:rPr lang="es-ES" sz="2000" dirty="0" smtClean="0">
                <a:solidFill>
                  <a:srgbClr val="4E3B30"/>
                </a:solidFill>
              </a:rPr>
              <a:t>Denia</a:t>
            </a:r>
          </a:p>
          <a:p>
            <a:pPr marL="285750" lvl="0" indent="-285750" algn="just">
              <a:buFont typeface="Wingdings" charset="2"/>
              <a:buChar char=""/>
            </a:pPr>
            <a:endParaRPr lang="es-ES" sz="2000" dirty="0">
              <a:solidFill>
                <a:srgbClr val="4E3B30"/>
              </a:solidFill>
            </a:endParaRPr>
          </a:p>
          <a:p>
            <a:pPr marL="285750" lvl="0" indent="-285750" algn="ctr">
              <a:buFont typeface="Wingdings" charset="2"/>
              <a:buChar char=""/>
            </a:pPr>
            <a:r>
              <a:rPr lang="es-ES" sz="2000" dirty="0" smtClean="0">
                <a:solidFill>
                  <a:srgbClr val="4E3B30"/>
                </a:solidFill>
              </a:rPr>
              <a:t>Depende </a:t>
            </a:r>
            <a:r>
              <a:rPr lang="es-ES" sz="2000" dirty="0">
                <a:solidFill>
                  <a:srgbClr val="4E3B30"/>
                </a:solidFill>
              </a:rPr>
              <a:t>funcionalmente de la </a:t>
            </a:r>
            <a:r>
              <a:rPr lang="es-ES" sz="2000" dirty="0" smtClean="0">
                <a:solidFill>
                  <a:srgbClr val="4E3B30"/>
                </a:solidFill>
              </a:rPr>
              <a:t>Dirección General </a:t>
            </a:r>
            <a:r>
              <a:rPr lang="es-ES" sz="2000" dirty="0">
                <a:solidFill>
                  <a:srgbClr val="4E3B30"/>
                </a:solidFill>
              </a:rPr>
              <a:t>de Investigación, </a:t>
            </a:r>
            <a:r>
              <a:rPr lang="es-ES" sz="2000" dirty="0" smtClean="0">
                <a:solidFill>
                  <a:srgbClr val="4E3B30"/>
                </a:solidFill>
              </a:rPr>
              <a:t>Innovación, </a:t>
            </a:r>
            <a:r>
              <a:rPr lang="es-ES" sz="2000" dirty="0">
                <a:solidFill>
                  <a:srgbClr val="4E3B30"/>
                </a:solidFill>
              </a:rPr>
              <a:t>Tecnología y </a:t>
            </a:r>
            <a:r>
              <a:rPr lang="es-ES" sz="2000" dirty="0" smtClean="0">
                <a:solidFill>
                  <a:srgbClr val="4E3B30"/>
                </a:solidFill>
              </a:rPr>
              <a:t>Calidad Servicio </a:t>
            </a:r>
            <a:r>
              <a:rPr lang="es-ES" sz="2000" dirty="0">
                <a:solidFill>
                  <a:srgbClr val="4E3B30"/>
                </a:solidFill>
              </a:rPr>
              <a:t>de Atención y Comunicación con el Paciente.</a:t>
            </a:r>
          </a:p>
          <a:p>
            <a:pPr marL="285750" indent="-285750" algn="just">
              <a:buFont typeface="Arial"/>
              <a:buChar char="•"/>
            </a:pPr>
            <a:endParaRPr lang="es-ES" sz="2000" dirty="0"/>
          </a:p>
        </p:txBody>
      </p:sp>
      <p:sp>
        <p:nvSpPr>
          <p:cNvPr id="15" name="1 Título"/>
          <p:cNvSpPr>
            <a:spLocks noGrp="1"/>
          </p:cNvSpPr>
          <p:nvPr>
            <p:ph type="title" idx="4294967295"/>
          </p:nvPr>
        </p:nvSpPr>
        <p:spPr bwMode="auto">
          <a:xfrm>
            <a:off x="611560" y="404664"/>
            <a:ext cx="3436938" cy="693737"/>
          </a:xfrm>
          <a:ln>
            <a:miter lim="800000"/>
            <a:headEnd/>
            <a:tailEnd/>
          </a:ln>
        </p:spPr>
        <p:txBody>
          <a:bodyPr wrap="square" lIns="91440" tIns="45720" rIns="91440" bIns="45720" numCol="1" anchorCtr="0" compatLnSpc="1">
            <a:prstTxWarp prst="textNoShape">
              <a:avLst/>
            </a:prstTxWarp>
            <a:normAutofit/>
          </a:bodyPr>
          <a:lstStyle/>
          <a:p>
            <a:pPr eaLnBrk="1" fontAlgn="auto" hangingPunct="1">
              <a:spcAft>
                <a:spcPts val="0"/>
              </a:spcAft>
              <a:defRPr/>
            </a:pPr>
            <a:r>
              <a:rPr lang="es-ES" sz="2400" dirty="0" smtClean="0">
                <a:solidFill>
                  <a:srgbClr val="0070C0"/>
                </a:solidFill>
              </a:rPr>
              <a:t>DEPENDEMOS</a:t>
            </a:r>
            <a:endParaRPr lang="es-E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329642" cy="5786478"/>
          </a:xfrm>
        </p:spPr>
        <p:txBody>
          <a:bodyPr>
            <a:normAutofit/>
          </a:bodyPr>
          <a:lstStyle/>
          <a:p>
            <a:r>
              <a:rPr lang="es-ES" sz="4400" dirty="0" smtClean="0"/>
              <a:t>               IDIOMA</a:t>
            </a:r>
            <a:r>
              <a:rPr lang="es-ES" sz="1800" dirty="0" smtClean="0"/>
              <a:t/>
            </a:r>
            <a:br>
              <a:rPr lang="es-ES" sz="1800" dirty="0" smtClean="0"/>
            </a:br>
            <a:r>
              <a:rPr lang="es-ES" sz="1800" dirty="0" smtClean="0"/>
              <a:t/>
            </a:r>
            <a:br>
              <a:rPr lang="es-ES" sz="1800" dirty="0" smtClean="0"/>
            </a:br>
            <a:r>
              <a:rPr lang="es-ES" sz="1800" dirty="0" smtClean="0">
                <a:solidFill>
                  <a:schemeClr val="tx1">
                    <a:lumMod val="65000"/>
                    <a:lumOff val="35000"/>
                  </a:schemeClr>
                </a:solidFill>
              </a:rPr>
              <a:t>Registro Nacional de Instrucciones Previas</a:t>
            </a:r>
            <a:br>
              <a:rPr lang="es-ES" sz="1800" dirty="0" smtClean="0">
                <a:solidFill>
                  <a:schemeClr val="tx1">
                    <a:lumMod val="65000"/>
                    <a:lumOff val="35000"/>
                  </a:schemeClr>
                </a:solidFill>
              </a:rPr>
            </a:br>
            <a:r>
              <a:rPr lang="es-ES" sz="1800" dirty="0" smtClean="0">
                <a:solidFill>
                  <a:schemeClr val="tx1">
                    <a:lumMod val="65000"/>
                    <a:lumOff val="35000"/>
                  </a:schemeClr>
                </a:solidFill>
              </a:rPr>
              <a:t>(RNIP) del Ministerio de Sanidad:</a:t>
            </a:r>
            <a:br>
              <a:rPr lang="es-ES" sz="1800" dirty="0" smtClean="0">
                <a:solidFill>
                  <a:schemeClr val="tx1">
                    <a:lumMod val="65000"/>
                    <a:lumOff val="35000"/>
                  </a:schemeClr>
                </a:solidFill>
              </a:rPr>
            </a:br>
            <a:r>
              <a:rPr lang="es-ES" sz="1800" dirty="0" smtClean="0">
                <a:solidFill>
                  <a:schemeClr val="tx1">
                    <a:lumMod val="65000"/>
                    <a:lumOff val="35000"/>
                  </a:schemeClr>
                </a:solidFill>
              </a:rPr>
              <a:t>«</a:t>
            </a:r>
            <a:r>
              <a:rPr lang="es-ES" sz="1800" i="1" dirty="0" smtClean="0">
                <a:solidFill>
                  <a:schemeClr val="tx1">
                    <a:lumMod val="65000"/>
                    <a:lumOff val="35000"/>
                  </a:schemeClr>
                </a:solidFill>
              </a:rPr>
              <a:t>Los documentos redactados en idioma distinto del castellano podrían dar lugar a que la voluntad de sus</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suscriptores no pueda ser conocida precisa y oportunamente por los profesionales de la salud a los que, en su</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momento, corresponda la responsabilidad de la asistencia sanitaria que deba prestárseles, con lo que este</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derecho del ciudadano-paciente perdería su efectividad.</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Por ello, se ruega que adopten las medidas oportunas para informar a los ciudadanos interesados en este</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asunto o que acudan a su Registro de que la eficacia de sus instrucciones en todo el territorio solo queda</a:t>
            </a:r>
            <a:br>
              <a:rPr lang="es-ES" sz="1800" i="1" dirty="0" smtClean="0">
                <a:solidFill>
                  <a:schemeClr val="tx1">
                    <a:lumMod val="65000"/>
                    <a:lumOff val="35000"/>
                  </a:schemeClr>
                </a:solidFill>
              </a:rPr>
            </a:br>
            <a:r>
              <a:rPr lang="es-ES" sz="1800" i="1" dirty="0" smtClean="0">
                <a:solidFill>
                  <a:schemeClr val="tx1">
                    <a:lumMod val="65000"/>
                    <a:lumOff val="35000"/>
                  </a:schemeClr>
                </a:solidFill>
              </a:rPr>
              <a:t>granizada si el documento que las recoge está redactado en castellano»</a:t>
            </a:r>
            <a:r>
              <a:rPr lang="es-ES" sz="1800" i="1" dirty="0" smtClean="0"/>
              <a:t/>
            </a:r>
            <a:br>
              <a:rPr lang="es-ES" sz="1800" i="1" dirty="0" smtClean="0"/>
            </a:br>
            <a:endParaRPr lang="es-ES" sz="1800"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pic>
        <p:nvPicPr>
          <p:cNvPr id="4" name="3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cxnSp>
        <p:nvCxnSpPr>
          <p:cNvPr id="6" name="5 Conector recto"/>
          <p:cNvCxnSpPr/>
          <p:nvPr/>
        </p:nvCxnSpPr>
        <p:spPr>
          <a:xfrm>
            <a:off x="5940152" y="5157192"/>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539552" y="5373216"/>
            <a:ext cx="576064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39552" y="5661248"/>
            <a:ext cx="763284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39552" y="6021288"/>
            <a:ext cx="13681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AIP\SAIP 2013\QUEJAS 2013\Imagen.jpg"/>
          <p:cNvPicPr>
            <a:picLocks noChangeAspect="1" noChangeArrowheads="1"/>
          </p:cNvPicPr>
          <p:nvPr/>
        </p:nvPicPr>
        <p:blipFill>
          <a:blip r:embed="rId2" cstate="print"/>
          <a:srcRect/>
          <a:stretch>
            <a:fillRect/>
          </a:stretch>
        </p:blipFill>
        <p:spPr bwMode="auto">
          <a:xfrm>
            <a:off x="1928794" y="285728"/>
            <a:ext cx="5140644" cy="6004681"/>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AIP\SAIP 2013\QUEJAS 2013\Imagen.jpg"/>
          <p:cNvPicPr>
            <a:picLocks noChangeAspect="1" noChangeArrowheads="1"/>
          </p:cNvPicPr>
          <p:nvPr/>
        </p:nvPicPr>
        <p:blipFill>
          <a:blip r:embed="rId2" cstate="print"/>
          <a:srcRect/>
          <a:stretch>
            <a:fillRect/>
          </a:stretch>
        </p:blipFill>
        <p:spPr bwMode="auto">
          <a:xfrm>
            <a:off x="-1" y="-2000288"/>
            <a:ext cx="9717615" cy="12403150"/>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SAIP\SAIP 2013\QUEJAS 2013\Imagen 001.jpg"/>
          <p:cNvPicPr>
            <a:picLocks noChangeAspect="1" noChangeArrowheads="1"/>
          </p:cNvPicPr>
          <p:nvPr/>
        </p:nvPicPr>
        <p:blipFill>
          <a:blip r:embed="rId2" cstate="print"/>
          <a:srcRect/>
          <a:stretch>
            <a:fillRect/>
          </a:stretch>
        </p:blipFill>
        <p:spPr bwMode="auto">
          <a:xfrm>
            <a:off x="2285984" y="285728"/>
            <a:ext cx="4357718" cy="6286544"/>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28604"/>
            <a:ext cx="8858280" cy="5355312"/>
          </a:xfrm>
          <a:prstGeom prst="rect">
            <a:avLst/>
          </a:prstGeom>
        </p:spPr>
        <p:txBody>
          <a:bodyPr wrap="square">
            <a:spAutoFit/>
          </a:bodyPr>
          <a:lstStyle/>
          <a:p>
            <a:r>
              <a:rPr lang="es-ES" b="1" dirty="0" smtClean="0"/>
              <a:t>DECLARO:</a:t>
            </a:r>
          </a:p>
          <a:p>
            <a:endParaRPr lang="es-ES" b="1" dirty="0" smtClean="0"/>
          </a:p>
          <a:p>
            <a:r>
              <a:rPr lang="es-ES" dirty="0" smtClean="0"/>
              <a:t>Si en un futuro estoy incapacitado para tomar o manifestar decisiones sobre mi cuidado médico, como consecuencia de mi deterioro físico y/o mental por alguna de las situaciones que se indican a continuación:</a:t>
            </a:r>
          </a:p>
          <a:p>
            <a:r>
              <a:rPr lang="es-ES" dirty="0" smtClean="0"/>
              <a:t>·  Cáncer diseminado en fase avanzada.</a:t>
            </a:r>
          </a:p>
          <a:p>
            <a:r>
              <a:rPr lang="es-ES" dirty="0" smtClean="0"/>
              <a:t>·  Daño cerebral severo e irreversible.</a:t>
            </a:r>
          </a:p>
          <a:p>
            <a:r>
              <a:rPr lang="es-ES" dirty="0" smtClean="0"/>
              <a:t>·  Demencia severa debida a cualquier causa.</a:t>
            </a:r>
          </a:p>
          <a:p>
            <a:r>
              <a:rPr lang="es-ES" dirty="0" smtClean="0"/>
              <a:t>·  Daños encefálicos severos (coma irreversible, estado vegetativo persistente y prolongado).</a:t>
            </a:r>
          </a:p>
          <a:p>
            <a:r>
              <a:rPr lang="es-ES" dirty="0" smtClean="0"/>
              <a:t>·  Enfermedad degenerativa del sistema nervioso y/o muscular, en fase avanzada, con importante limitación de mi movilidad y falta de respuesta positiva al tratamiento.</a:t>
            </a:r>
          </a:p>
          <a:p>
            <a:r>
              <a:rPr lang="es-ES" dirty="0" smtClean="0"/>
              <a:t>·  Enfermedad </a:t>
            </a:r>
            <a:r>
              <a:rPr lang="es-ES" dirty="0" err="1" smtClean="0"/>
              <a:t>inmunodeficiente</a:t>
            </a:r>
            <a:r>
              <a:rPr lang="es-ES" dirty="0" smtClean="0"/>
              <a:t> en fase avanzada. Enfermedades o situaciones de gravedad comparable a las anteriores.</a:t>
            </a:r>
          </a:p>
          <a:p>
            <a:r>
              <a:rPr lang="es-ES" dirty="0" smtClean="0"/>
              <a:t>·  En cualquier otra similar.</a:t>
            </a:r>
          </a:p>
          <a:p>
            <a:r>
              <a:rPr lang="es-ES" dirty="0" smtClean="0"/>
              <a:t>Teniendo en cuenta que para mi proyecto vital es muy importante la calidad de vida, es mi deseo que mi vida no se prolongue, por si misma, cuando la situación es ya irreversible.</a:t>
            </a:r>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429684" cy="4801314"/>
          </a:xfrm>
          <a:prstGeom prst="rect">
            <a:avLst/>
          </a:prstGeom>
        </p:spPr>
        <p:txBody>
          <a:bodyPr wrap="square">
            <a:spAutoFit/>
          </a:bodyPr>
          <a:lstStyle/>
          <a:p>
            <a:r>
              <a:rPr lang="es-ES" dirty="0" smtClean="0"/>
              <a:t>Teniendo en cuenta lo anteriormente expuesto, y de acuerdo con los criterios señalados,</a:t>
            </a:r>
          </a:p>
          <a:p>
            <a:r>
              <a:rPr lang="es-ES" b="1" dirty="0" smtClean="0"/>
              <a:t>es mi voluntad </a:t>
            </a:r>
            <a:r>
              <a:rPr lang="es-ES" dirty="0" smtClean="0"/>
              <a:t>que, si a juicio de los médicos que entonces me atiendan (siendo por lo menos uno de ellos especialista) no hay expectativas de recuperación sin que se sigan secuelas que impidan una vida digna según yo lo entiendo, mi voluntad es que:</a:t>
            </a:r>
          </a:p>
          <a:p>
            <a:r>
              <a:rPr lang="es-ES" dirty="0" smtClean="0"/>
              <a:t>1. No sean aplicadas –o bien que se retiren si ya han empezado a aplicarse– medidas de soporte vital o cualquier otra que intenten prolongar mi supervivencia.</a:t>
            </a:r>
          </a:p>
          <a:p>
            <a:r>
              <a:rPr lang="es-ES" dirty="0" smtClean="0"/>
              <a:t>2. Se instauren las medidas que sean necesarias para el control de cualquier síntoma que pueda ser causa de dolor, o sufrimiento.</a:t>
            </a:r>
          </a:p>
          <a:p>
            <a:r>
              <a:rPr lang="es-ES" dirty="0" smtClean="0"/>
              <a:t>3. Se me preste una asistencia necesaria para proporcionarme un digno final de mi vida, con el máximo alivio del dolor, siempre y cuando no resulten contrarias a la buena práctica clínica.</a:t>
            </a:r>
          </a:p>
          <a:p>
            <a:r>
              <a:rPr lang="es-ES" dirty="0" smtClean="0"/>
              <a:t>4. No se me administren tratamientos complementarios y terapias no contrastadas, que no demuestren su efectividad para mi recuperación y prolonguen </a:t>
            </a:r>
            <a:r>
              <a:rPr lang="es-ES" dirty="0" err="1" smtClean="0"/>
              <a:t>futilmente</a:t>
            </a:r>
            <a:r>
              <a:rPr lang="es-ES" dirty="0" smtClean="0"/>
              <a:t> mi vida.</a:t>
            </a:r>
            <a:endParaRPr lang="es-ES"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SAIP\SAIP 2013\QUEJAS 2013\Imagen 002.jpg"/>
          <p:cNvPicPr>
            <a:picLocks noChangeAspect="1" noChangeArrowheads="1"/>
          </p:cNvPicPr>
          <p:nvPr/>
        </p:nvPicPr>
        <p:blipFill>
          <a:blip r:embed="rId2" cstate="print"/>
          <a:srcRect/>
          <a:stretch>
            <a:fillRect/>
          </a:stretch>
        </p:blipFill>
        <p:spPr bwMode="auto">
          <a:xfrm>
            <a:off x="2285984" y="251161"/>
            <a:ext cx="4725361" cy="6249673"/>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SAIP\SAIP 2013\QUEJAS 2013\Imagen 002.jpg"/>
          <p:cNvPicPr>
            <a:picLocks noChangeAspect="1" noChangeArrowheads="1"/>
          </p:cNvPicPr>
          <p:nvPr/>
        </p:nvPicPr>
        <p:blipFill>
          <a:blip r:embed="rId2" cstate="print"/>
          <a:srcRect/>
          <a:stretch>
            <a:fillRect/>
          </a:stretch>
        </p:blipFill>
        <p:spPr bwMode="auto">
          <a:xfrm>
            <a:off x="714348" y="285728"/>
            <a:ext cx="7772400" cy="11188704"/>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85794"/>
            <a:ext cx="8286808" cy="4247317"/>
          </a:xfrm>
          <a:prstGeom prst="rect">
            <a:avLst/>
          </a:prstGeom>
        </p:spPr>
        <p:txBody>
          <a:bodyPr wrap="square">
            <a:spAutoFit/>
          </a:bodyPr>
          <a:lstStyle/>
          <a:p>
            <a:r>
              <a:rPr lang="es-ES" b="1" dirty="0" smtClean="0"/>
              <a:t>NOMBRAMIENTO DEL REPRESENTANTE</a:t>
            </a:r>
          </a:p>
          <a:p>
            <a:r>
              <a:rPr lang="it-IT" dirty="0" smtClean="0"/>
              <a:t>Designo mi representante a D/_______________________________, con domicilio</a:t>
            </a:r>
          </a:p>
          <a:p>
            <a:r>
              <a:rPr lang="es-ES" dirty="0" smtClean="0"/>
              <a:t>en ____________________________ C/____________________________________ y</a:t>
            </a:r>
          </a:p>
          <a:p>
            <a:r>
              <a:rPr lang="es-ES" dirty="0" smtClean="0"/>
              <a:t>DNI nº__________________ para que realice en mi nombre la interpretación que pueda ser necesaria, siempre que no se contradiga con ninguna de las voluntades anticipadas que constan en este documento, así como para velar por la aplicación estricta de lo contenido en el.</a:t>
            </a:r>
          </a:p>
          <a:p>
            <a:endParaRPr lang="es-ES" dirty="0" smtClean="0"/>
          </a:p>
          <a:p>
            <a:r>
              <a:rPr lang="es-ES" dirty="0" smtClean="0"/>
              <a:t> El mismo deberá ser considerado como interlocutor válido y necesario con el equipo sanitario responsable de mi asistencia, para tomar decisiones en mi nombre, ser responsable de mi asistencia y garantizador de mi voluntad expresada en el presente documento.</a:t>
            </a:r>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SAIP\SAIP 2013\QUEJAS 2013\Imagen 003.jpg"/>
          <p:cNvPicPr>
            <a:picLocks noChangeAspect="1" noChangeArrowheads="1"/>
          </p:cNvPicPr>
          <p:nvPr/>
        </p:nvPicPr>
        <p:blipFill>
          <a:blip r:embed="rId2" cstate="print"/>
          <a:srcRect/>
          <a:stretch>
            <a:fillRect/>
          </a:stretch>
        </p:blipFill>
        <p:spPr bwMode="auto">
          <a:xfrm>
            <a:off x="2571736" y="357166"/>
            <a:ext cx="4500594" cy="6143668"/>
          </a:xfrm>
          <a:prstGeom prst="rect">
            <a:avLst/>
          </a:prstGeom>
          <a:noFill/>
        </p:spPr>
      </p:pic>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63688" y="1412776"/>
            <a:ext cx="4572000" cy="5693866"/>
          </a:xfrm>
          <a:prstGeom prst="rect">
            <a:avLst/>
          </a:prstGeom>
        </p:spPr>
        <p:txBody>
          <a:bodyPr>
            <a:spAutoFit/>
          </a:bodyPr>
          <a:lstStyle/>
          <a:p>
            <a:pPr marL="342900" lvl="0" indent="-342900" eaLnBrk="0" hangingPunct="0">
              <a:spcBef>
                <a:spcPct val="20000"/>
              </a:spcBef>
              <a:buFont typeface="Wingdings" charset="2"/>
              <a:buChar char=""/>
              <a:defRPr/>
            </a:pPr>
            <a:r>
              <a:rPr lang="es-ES" sz="2000" kern="0" dirty="0">
                <a:solidFill>
                  <a:prstClr val="black"/>
                </a:solidFill>
              </a:rPr>
              <a:t>Captar las inquietudes y necesidades de </a:t>
            </a:r>
            <a:r>
              <a:rPr lang="es-ES" sz="2000" kern="0" dirty="0" smtClean="0">
                <a:solidFill>
                  <a:prstClr val="black"/>
                </a:solidFill>
              </a:rPr>
              <a:t>los pacientes</a:t>
            </a:r>
            <a:r>
              <a:rPr lang="es-ES" sz="2000" kern="0" dirty="0">
                <a:solidFill>
                  <a:prstClr val="black"/>
                </a:solidFill>
              </a:rPr>
              <a:t>, en materia </a:t>
            </a:r>
            <a:r>
              <a:rPr lang="es-ES" sz="2000" kern="0" dirty="0" smtClean="0">
                <a:solidFill>
                  <a:prstClr val="black"/>
                </a:solidFill>
              </a:rPr>
              <a:t>de asistencia </a:t>
            </a:r>
            <a:r>
              <a:rPr lang="es-ES" sz="2000" kern="0" dirty="0">
                <a:solidFill>
                  <a:prstClr val="black"/>
                </a:solidFill>
              </a:rPr>
              <a:t>sanitaria, y </a:t>
            </a:r>
            <a:r>
              <a:rPr lang="es-ES" sz="2000" kern="0" dirty="0" smtClean="0">
                <a:solidFill>
                  <a:prstClr val="black"/>
                </a:solidFill>
              </a:rPr>
              <a:t>canalizarla para </a:t>
            </a:r>
            <a:r>
              <a:rPr lang="es-ES" sz="2000" kern="0" dirty="0">
                <a:solidFill>
                  <a:prstClr val="black"/>
                </a:solidFill>
              </a:rPr>
              <a:t>la mejora continua de la calidad </a:t>
            </a:r>
            <a:r>
              <a:rPr lang="es-ES" sz="2000" kern="0" dirty="0" smtClean="0">
                <a:solidFill>
                  <a:prstClr val="black"/>
                </a:solidFill>
              </a:rPr>
              <a:t> asistencial</a:t>
            </a:r>
          </a:p>
          <a:p>
            <a:pPr marL="342900" lvl="0" indent="-342900" eaLnBrk="0" hangingPunct="0">
              <a:spcBef>
                <a:spcPct val="20000"/>
              </a:spcBef>
              <a:buFont typeface="Wingdings" charset="2"/>
              <a:buChar char=""/>
              <a:defRPr/>
            </a:pPr>
            <a:r>
              <a:rPr lang="es-ES" sz="2000" kern="0" dirty="0" smtClean="0">
                <a:solidFill>
                  <a:prstClr val="black"/>
                </a:solidFill>
              </a:rPr>
              <a:t>Tutelar </a:t>
            </a:r>
            <a:r>
              <a:rPr lang="es-ES" sz="2000" kern="0" dirty="0">
                <a:solidFill>
                  <a:prstClr val="black"/>
                </a:solidFill>
              </a:rPr>
              <a:t>el cumplimento de los derechos y las </a:t>
            </a:r>
            <a:r>
              <a:rPr lang="es-ES" sz="2000" kern="0" dirty="0" smtClean="0">
                <a:solidFill>
                  <a:prstClr val="black"/>
                </a:solidFill>
              </a:rPr>
              <a:t>obligaciones </a:t>
            </a:r>
            <a:r>
              <a:rPr lang="es-ES" sz="2000" kern="0" dirty="0">
                <a:solidFill>
                  <a:prstClr val="black"/>
                </a:solidFill>
              </a:rPr>
              <a:t>de los pacientes reconocidos por  la </a:t>
            </a:r>
            <a:r>
              <a:rPr lang="es-ES" sz="2000" kern="0" dirty="0" smtClean="0">
                <a:solidFill>
                  <a:prstClr val="black"/>
                </a:solidFill>
              </a:rPr>
              <a:t>ley</a:t>
            </a:r>
          </a:p>
          <a:p>
            <a:pPr marL="342900" indent="-342900" eaLnBrk="0" hangingPunct="0">
              <a:spcBef>
                <a:spcPct val="20000"/>
              </a:spcBef>
              <a:buFont typeface="Wingdings" charset="2"/>
              <a:buChar char=""/>
              <a:defRPr/>
            </a:pPr>
            <a:r>
              <a:rPr lang="es-ES" sz="2000" kern="0" dirty="0" smtClean="0">
                <a:solidFill>
                  <a:prstClr val="black"/>
                </a:solidFill>
              </a:rPr>
              <a:t>Libre elección de médico, centro de atención primaria o especialista</a:t>
            </a:r>
          </a:p>
          <a:p>
            <a:pPr marL="342900" indent="-342900" eaLnBrk="0" hangingPunct="0">
              <a:spcBef>
                <a:spcPct val="20000"/>
              </a:spcBef>
              <a:buFont typeface="Wingdings" charset="2"/>
              <a:buChar char=""/>
              <a:defRPr/>
            </a:pPr>
            <a:r>
              <a:rPr lang="es-ES" sz="2000" kern="0" dirty="0" smtClean="0">
                <a:solidFill>
                  <a:prstClr val="black"/>
                </a:solidFill>
              </a:rPr>
              <a:t>2ª opinión médica</a:t>
            </a:r>
          </a:p>
          <a:p>
            <a:pPr marL="342900" lvl="0" indent="-342900" eaLnBrk="0" hangingPunct="0">
              <a:spcBef>
                <a:spcPct val="20000"/>
              </a:spcBef>
              <a:buFont typeface="Wingdings" charset="2"/>
              <a:buChar char=""/>
              <a:defRPr/>
            </a:pPr>
            <a:endParaRPr lang="es-ES" sz="2000" kern="0" dirty="0" smtClean="0">
              <a:solidFill>
                <a:prstClr val="black"/>
              </a:solidFill>
            </a:endParaRPr>
          </a:p>
          <a:p>
            <a:pPr marL="1257300" lvl="2" indent="-342900" eaLnBrk="0" hangingPunct="0">
              <a:spcBef>
                <a:spcPct val="20000"/>
              </a:spcBef>
              <a:buFont typeface="Wingdings" charset="2"/>
              <a:buChar char="§"/>
              <a:defRPr/>
            </a:pPr>
            <a:endParaRPr lang="es-ES" sz="2000" kern="0" dirty="0" smtClean="0">
              <a:solidFill>
                <a:prstClr val="black"/>
              </a:solidFill>
            </a:endParaRPr>
          </a:p>
          <a:p>
            <a:pPr marL="342900" indent="-342900" algn="just" eaLnBrk="0" hangingPunct="0">
              <a:spcBef>
                <a:spcPct val="20000"/>
              </a:spcBef>
              <a:buFont typeface="Wingdings" charset="2"/>
              <a:buChar char=""/>
              <a:defRPr/>
            </a:pPr>
            <a:endParaRPr lang="es-ES" sz="2000" kern="0" dirty="0">
              <a:solidFill>
                <a:prstClr val="black"/>
              </a:solidFill>
              <a:latin typeface="Franklin Gothic Book"/>
            </a:endParaRPr>
          </a:p>
        </p:txBody>
      </p:sp>
      <p:pic>
        <p:nvPicPr>
          <p:cNvPr id="10" name="Imagen 9"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04664"/>
            <a:ext cx="1008112" cy="1067413"/>
          </a:xfrm>
          <a:prstGeom prst="rect">
            <a:avLst/>
          </a:prstGeom>
        </p:spPr>
      </p:pic>
      <p:sp>
        <p:nvSpPr>
          <p:cNvPr id="14" name="1 Título"/>
          <p:cNvSpPr txBox="1">
            <a:spLocks/>
          </p:cNvSpPr>
          <p:nvPr/>
        </p:nvSpPr>
        <p:spPr bwMode="auto">
          <a:xfrm>
            <a:off x="395536" y="476672"/>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28604"/>
            <a:ext cx="8358246" cy="5355312"/>
          </a:xfrm>
          <a:prstGeom prst="rect">
            <a:avLst/>
          </a:prstGeom>
        </p:spPr>
        <p:txBody>
          <a:bodyPr wrap="square">
            <a:spAutoFit/>
          </a:bodyPr>
          <a:lstStyle/>
          <a:p>
            <a:r>
              <a:rPr lang="es-ES" b="1" dirty="0" smtClean="0"/>
              <a:t>ACEPTACIÓN DEL REPRESENTANTE (Opcional)</a:t>
            </a:r>
          </a:p>
          <a:p>
            <a:r>
              <a:rPr lang="es-ES" dirty="0" smtClean="0"/>
              <a:t>Acepto la designación y estoy de acuerdo en ser el representante de</a:t>
            </a:r>
          </a:p>
          <a:p>
            <a:r>
              <a:rPr lang="es-ES" dirty="0" smtClean="0"/>
              <a:t>D/Dª___________________________________________________________</a:t>
            </a:r>
          </a:p>
          <a:p>
            <a:r>
              <a:rPr lang="es-ES" dirty="0" smtClean="0"/>
              <a:t>en el caso de que este no pueda expresar sus deseos con respecto a su atención sanitaria. Comprendo y estoy de acuerdo en seguir las directrices expresadas en este documento por la persona que represento. Entiendo que mi representación solamente tiene sentido en el caso de que la persona a quien represento no pueda expresar ella misma estas directrices y en el caso de que no haya revocado previamente este documento, bien en su totalidad o en la parte que me afecta.</a:t>
            </a:r>
          </a:p>
          <a:p>
            <a:r>
              <a:rPr lang="es-ES" dirty="0" smtClean="0"/>
              <a:t>Nombre y apellidos del representante:_________________________________</a:t>
            </a:r>
          </a:p>
          <a:p>
            <a:r>
              <a:rPr lang="es-ES" dirty="0" smtClean="0"/>
              <a:t>_______________________________________________________________</a:t>
            </a:r>
          </a:p>
          <a:p>
            <a:r>
              <a:rPr lang="es-ES" dirty="0" smtClean="0"/>
              <a:t>DNI: ____________________________</a:t>
            </a:r>
          </a:p>
          <a:p>
            <a:r>
              <a:rPr lang="es-ES" dirty="0" smtClean="0"/>
              <a:t>Fecha: ___________________________</a:t>
            </a:r>
          </a:p>
          <a:p>
            <a:r>
              <a:rPr lang="es-ES" dirty="0" smtClean="0"/>
              <a:t>Firma del representante:</a:t>
            </a:r>
            <a:endParaRPr lang="es-ES"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8643998" cy="5909310"/>
          </a:xfrm>
          <a:prstGeom prst="rect">
            <a:avLst/>
          </a:prstGeom>
        </p:spPr>
        <p:txBody>
          <a:bodyPr wrap="square">
            <a:spAutoFit/>
          </a:bodyPr>
          <a:lstStyle/>
          <a:p>
            <a:r>
              <a:rPr lang="es-ES" b="1" dirty="0" smtClean="0"/>
              <a:t>DECLARACIÓN DE LOS TESTIGOS</a:t>
            </a:r>
          </a:p>
          <a:p>
            <a:r>
              <a:rPr lang="es-ES" dirty="0" smtClean="0"/>
              <a:t>Los abajo firmantes, mayores de edad, declaramos que la persona que firma este documento de voluntades anticipadas lo ha hecho plenamente consciente, sin que hayamos podido apreciar ningún tipo de coacción en su decisión.</a:t>
            </a:r>
          </a:p>
          <a:p>
            <a:r>
              <a:rPr lang="es-ES" dirty="0" smtClean="0"/>
              <a:t>Asimismo, de los tres testigos, los firmantes como testigos primero y</a:t>
            </a:r>
          </a:p>
          <a:p>
            <a:r>
              <a:rPr lang="es-ES" dirty="0" smtClean="0"/>
              <a:t>segundo, declaramos no mantener ningún tipo de vínculo familiar o patrimonial con la persona que firma este documento.</a:t>
            </a:r>
          </a:p>
          <a:p>
            <a:r>
              <a:rPr lang="es-ES" b="1" i="1" dirty="0" smtClean="0"/>
              <a:t>Testigo primero</a:t>
            </a:r>
          </a:p>
          <a:p>
            <a:r>
              <a:rPr lang="es-ES" dirty="0" smtClean="0"/>
              <a:t>Nombre y apellidos:</a:t>
            </a:r>
          </a:p>
          <a:p>
            <a:r>
              <a:rPr lang="es-ES" dirty="0" smtClean="0"/>
              <a:t>DNI: ______________</a:t>
            </a:r>
          </a:p>
          <a:p>
            <a:r>
              <a:rPr lang="es-ES" dirty="0" smtClean="0"/>
              <a:t>Dirección:</a:t>
            </a:r>
          </a:p>
          <a:p>
            <a:r>
              <a:rPr lang="es-ES" dirty="0" smtClean="0"/>
              <a:t>Fecha: _____________</a:t>
            </a:r>
          </a:p>
          <a:p>
            <a:r>
              <a:rPr lang="es-ES" dirty="0" smtClean="0"/>
              <a:t>Firma:</a:t>
            </a:r>
          </a:p>
          <a:p>
            <a:r>
              <a:rPr lang="es-ES" b="1" i="1" dirty="0" smtClean="0"/>
              <a:t>Testigo segundo</a:t>
            </a:r>
          </a:p>
          <a:p>
            <a:r>
              <a:rPr lang="es-ES" dirty="0" smtClean="0"/>
              <a:t>Nombre y apellidos:</a:t>
            </a:r>
          </a:p>
          <a:p>
            <a:r>
              <a:rPr lang="es-ES" dirty="0" smtClean="0"/>
              <a:t>DNI: ______________</a:t>
            </a:r>
          </a:p>
          <a:p>
            <a:r>
              <a:rPr lang="es-ES" dirty="0" smtClean="0"/>
              <a:t>Dirección:</a:t>
            </a:r>
          </a:p>
          <a:p>
            <a:r>
              <a:rPr lang="es-ES" dirty="0" smtClean="0"/>
              <a:t>Fecha__________________</a:t>
            </a:r>
          </a:p>
          <a:p>
            <a:r>
              <a:rPr lang="es-ES" dirty="0" smtClean="0"/>
              <a:t>Firma:</a:t>
            </a:r>
          </a:p>
          <a:p>
            <a:r>
              <a:rPr lang="es-ES" b="1" i="1" dirty="0" smtClean="0"/>
              <a:t>Testigo tercero</a:t>
            </a:r>
            <a:endParaRPr lang="es-ES" b="1"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5" name="4 Marcador de contenido"/>
          <p:cNvGraphicFramePr>
            <a:graphicFrameLocks noGrp="1"/>
          </p:cNvGraphicFramePr>
          <p:nvPr>
            <p:ph idx="1"/>
          </p:nvPr>
        </p:nvGraphicFramePr>
        <p:xfrm>
          <a:off x="503238" y="530225"/>
          <a:ext cx="8183562" cy="5491064"/>
        </p:xfrm>
        <a:graphic>
          <a:graphicData uri="http://schemas.openxmlformats.org/drawingml/2006/table">
            <a:tbl>
              <a:tblPr firstRow="1" bandRow="1">
                <a:tableStyleId>{5C22544A-7EE6-4342-B048-85BDC9FD1C3A}</a:tableStyleId>
              </a:tblPr>
              <a:tblGrid>
                <a:gridCol w="2727854"/>
                <a:gridCol w="2709060"/>
                <a:gridCol w="2746648"/>
              </a:tblGrid>
              <a:tr h="864482">
                <a:tc gridSpan="2">
                  <a:txBody>
                    <a:bodyPr/>
                    <a:lstStyle/>
                    <a:p>
                      <a:endParaRPr lang="es-ES_tradnl" sz="1600" dirty="0" smtClean="0"/>
                    </a:p>
                    <a:p>
                      <a:r>
                        <a:rPr lang="es-ES_tradnl" sz="1600" dirty="0" smtClean="0"/>
                        <a:t>DOCUMENTO VOLUNTADES ANTICIPADAS</a:t>
                      </a:r>
                      <a:endParaRPr lang="es-ES" sz="1600" dirty="0"/>
                    </a:p>
                  </a:txBody>
                  <a:tcPr/>
                </a:tc>
                <a:tc hMerge="1">
                  <a:txBody>
                    <a:bodyPr/>
                    <a:lstStyle/>
                    <a:p>
                      <a:endParaRPr lang="es-ES" dirty="0"/>
                    </a:p>
                  </a:txBody>
                  <a:tcPr/>
                </a:tc>
                <a:tc>
                  <a:txBody>
                    <a:bodyPr/>
                    <a:lstStyle/>
                    <a:p>
                      <a:r>
                        <a:rPr lang="es-ES_tradnl" sz="1600" dirty="0" smtClean="0"/>
                        <a:t>PLANIFICACIÓN DECISIONES ANTICIPADAS</a:t>
                      </a:r>
                      <a:endParaRPr lang="es-ES" sz="1600" dirty="0"/>
                    </a:p>
                  </a:txBody>
                  <a:tcPr/>
                </a:tc>
              </a:tr>
              <a:tr h="389551">
                <a:tc>
                  <a:txBody>
                    <a:bodyPr/>
                    <a:lstStyle/>
                    <a:p>
                      <a:r>
                        <a:rPr lang="es-ES_tradnl" dirty="0" smtClean="0"/>
                        <a:t>REGULACIÓN</a:t>
                      </a:r>
                      <a:endParaRPr lang="es-ES" dirty="0"/>
                    </a:p>
                  </a:txBody>
                  <a:tcPr/>
                </a:tc>
                <a:tc>
                  <a:txBody>
                    <a:bodyPr/>
                    <a:lstStyle/>
                    <a:p>
                      <a:r>
                        <a:rPr lang="es-ES_tradnl" sz="1200" dirty="0" smtClean="0"/>
                        <a:t>LEGAL</a:t>
                      </a:r>
                      <a:endParaRPr lang="es-ES" sz="1200" dirty="0"/>
                    </a:p>
                  </a:txBody>
                  <a:tcPr/>
                </a:tc>
                <a:tc>
                  <a:txBody>
                    <a:bodyPr/>
                    <a:lstStyle/>
                    <a:p>
                      <a:r>
                        <a:rPr lang="es-ES_tradnl" sz="1200" dirty="0" smtClean="0"/>
                        <a:t>PROTOCOLOS ASISTENCIALES</a:t>
                      </a:r>
                      <a:endParaRPr lang="es-ES" sz="1200" dirty="0"/>
                    </a:p>
                  </a:txBody>
                  <a:tcPr/>
                </a:tc>
              </a:tr>
              <a:tr h="389551">
                <a:tc>
                  <a:txBody>
                    <a:bodyPr/>
                    <a:lstStyle/>
                    <a:p>
                      <a:r>
                        <a:rPr lang="es-ES_tradnl" dirty="0" smtClean="0"/>
                        <a:t>FUNDAMENTO</a:t>
                      </a:r>
                      <a:endParaRPr lang="es-ES" dirty="0"/>
                    </a:p>
                  </a:txBody>
                  <a:tcPr/>
                </a:tc>
                <a:tc gridSpan="2">
                  <a:txBody>
                    <a:bodyPr/>
                    <a:lstStyle/>
                    <a:p>
                      <a:r>
                        <a:rPr lang="es-ES_tradnl" sz="1200" smtClean="0"/>
                        <a:t>              AUTONOMÍA </a:t>
                      </a:r>
                      <a:r>
                        <a:rPr lang="es-ES_tradnl" sz="1200" dirty="0" smtClean="0"/>
                        <a:t>DE LA VOLUNTAD</a:t>
                      </a:r>
                      <a:endParaRPr lang="es-ES" sz="1200" dirty="0"/>
                    </a:p>
                  </a:txBody>
                  <a:tcPr/>
                </a:tc>
                <a:tc hMerge="1">
                  <a:txBody>
                    <a:bodyPr/>
                    <a:lstStyle/>
                    <a:p>
                      <a:endParaRPr lang="es-ES" dirty="0"/>
                    </a:p>
                  </a:txBody>
                  <a:tcPr/>
                </a:tc>
              </a:tr>
              <a:tr h="389551">
                <a:tc>
                  <a:txBody>
                    <a:bodyPr/>
                    <a:lstStyle/>
                    <a:p>
                      <a:r>
                        <a:rPr lang="es-ES_tradnl" dirty="0" smtClean="0"/>
                        <a:t>ELEMENTO ESENCIAL</a:t>
                      </a:r>
                      <a:endParaRPr lang="es-ES" dirty="0"/>
                    </a:p>
                  </a:txBody>
                  <a:tcPr/>
                </a:tc>
                <a:tc gridSpan="2">
                  <a:txBody>
                    <a:bodyPr/>
                    <a:lstStyle/>
                    <a:p>
                      <a:r>
                        <a:rPr lang="es-ES_tradnl" sz="1200" smtClean="0"/>
                        <a:t>                     </a:t>
                      </a:r>
                      <a:r>
                        <a:rPr lang="es-ES_tradnl" sz="1200" dirty="0" smtClean="0"/>
                        <a:t>REVOCABILIDAD</a:t>
                      </a:r>
                      <a:endParaRPr lang="es-ES" sz="1200" dirty="0"/>
                    </a:p>
                  </a:txBody>
                  <a:tcPr/>
                </a:tc>
                <a:tc hMerge="1">
                  <a:txBody>
                    <a:bodyPr/>
                    <a:lstStyle/>
                    <a:p>
                      <a:endParaRPr lang="es-ES" dirty="0"/>
                    </a:p>
                  </a:txBody>
                  <a:tcPr/>
                </a:tc>
              </a:tr>
              <a:tr h="480268">
                <a:tc>
                  <a:txBody>
                    <a:bodyPr/>
                    <a:lstStyle/>
                    <a:p>
                      <a:r>
                        <a:rPr lang="es-ES_tradnl" dirty="0" smtClean="0"/>
                        <a:t>AUTORES</a:t>
                      </a:r>
                      <a:endParaRPr lang="es-ES" dirty="0"/>
                    </a:p>
                  </a:txBody>
                  <a:tcPr/>
                </a:tc>
                <a:tc>
                  <a:txBody>
                    <a:bodyPr/>
                    <a:lstStyle/>
                    <a:p>
                      <a:r>
                        <a:rPr lang="es-ES_tradnl" sz="1200" dirty="0" smtClean="0"/>
                        <a:t>INDIVIDUO</a:t>
                      </a:r>
                      <a:r>
                        <a:rPr lang="es-ES_tradnl" sz="1200" baseline="0" dirty="0" smtClean="0"/>
                        <a:t> ENFERMO O SANO</a:t>
                      </a:r>
                      <a:endParaRPr lang="es-ES" sz="1200" dirty="0"/>
                    </a:p>
                  </a:txBody>
                  <a:tcPr/>
                </a:tc>
                <a:tc>
                  <a:txBody>
                    <a:bodyPr/>
                    <a:lstStyle/>
                    <a:p>
                      <a:r>
                        <a:rPr lang="es-ES_tradnl" sz="1200" dirty="0" smtClean="0"/>
                        <a:t>PERSONA Y/O FAMILIA</a:t>
                      </a:r>
                    </a:p>
                    <a:p>
                      <a:r>
                        <a:rPr lang="es-ES_tradnl" sz="1200" dirty="0" smtClean="0"/>
                        <a:t>PROFESIONALES DE LA SALUD.</a:t>
                      </a:r>
                      <a:endParaRPr lang="es-ES" sz="1200" dirty="0"/>
                    </a:p>
                  </a:txBody>
                  <a:tcPr/>
                </a:tc>
              </a:tr>
              <a:tr h="864482">
                <a:tc>
                  <a:txBody>
                    <a:bodyPr/>
                    <a:lstStyle/>
                    <a:p>
                      <a:r>
                        <a:rPr lang="es-ES_tradnl" dirty="0" smtClean="0"/>
                        <a:t>NEGOCIO JURÍDICO</a:t>
                      </a:r>
                      <a:endParaRPr lang="es-ES" dirty="0"/>
                    </a:p>
                  </a:txBody>
                  <a:tcPr/>
                </a:tc>
                <a:tc>
                  <a:txBody>
                    <a:bodyPr/>
                    <a:lstStyle/>
                    <a:p>
                      <a:r>
                        <a:rPr lang="es-ES_tradnl" sz="1200" dirty="0" smtClean="0"/>
                        <a:t>UNILATERAL-DECLARACIÓN DE LA VOLUNTAD-</a:t>
                      </a:r>
                    </a:p>
                    <a:p>
                      <a:r>
                        <a:rPr lang="es-ES_tradnl" sz="1200" dirty="0" smtClean="0"/>
                        <a:t>MAYORES 18 AÑOS-MENORES EMANCIPADOS</a:t>
                      </a:r>
                      <a:endParaRPr lang="es-ES" sz="1200" dirty="0"/>
                    </a:p>
                  </a:txBody>
                  <a:tcPr/>
                </a:tc>
                <a:tc>
                  <a:txBody>
                    <a:bodyPr/>
                    <a:lstStyle/>
                    <a:p>
                      <a:r>
                        <a:rPr lang="es-ES_tradnl" sz="1200" dirty="0" smtClean="0"/>
                        <a:t>BILATERAL-FRUTO DEL CONSENSO</a:t>
                      </a:r>
                    </a:p>
                    <a:p>
                      <a:r>
                        <a:rPr lang="es-ES_tradnl" sz="1200" dirty="0" smtClean="0"/>
                        <a:t>MAYORES 16 AÑOS</a:t>
                      </a:r>
                    </a:p>
                    <a:p>
                      <a:r>
                        <a:rPr lang="es-ES_tradnl" sz="1200" dirty="0" smtClean="0"/>
                        <a:t>MENOR MADURO-12-15 AÑOS</a:t>
                      </a:r>
                      <a:endParaRPr lang="es-ES" sz="1200" dirty="0"/>
                    </a:p>
                  </a:txBody>
                  <a:tcPr/>
                </a:tc>
              </a:tr>
              <a:tr h="480268">
                <a:tc>
                  <a:txBody>
                    <a:bodyPr/>
                    <a:lstStyle/>
                    <a:p>
                      <a:r>
                        <a:rPr lang="es-ES_tradnl" dirty="0" smtClean="0"/>
                        <a:t>EFICACIA</a:t>
                      </a:r>
                      <a:endParaRPr lang="es-ES" dirty="0"/>
                    </a:p>
                  </a:txBody>
                  <a:tcPr/>
                </a:tc>
                <a:tc>
                  <a:txBody>
                    <a:bodyPr/>
                    <a:lstStyle/>
                    <a:p>
                      <a:r>
                        <a:rPr lang="es-ES_tradnl" sz="1200" dirty="0" smtClean="0"/>
                        <a:t>FUTURA</a:t>
                      </a:r>
                      <a:endParaRPr lang="es-ES" sz="1200" dirty="0"/>
                    </a:p>
                  </a:txBody>
                  <a:tcPr/>
                </a:tc>
                <a:tc>
                  <a:txBody>
                    <a:bodyPr/>
                    <a:lstStyle/>
                    <a:p>
                      <a:r>
                        <a:rPr lang="es-ES_tradnl" sz="1200" dirty="0" smtClean="0"/>
                        <a:t>PRESENTE-ENFERMEDAD EN CURSO</a:t>
                      </a:r>
                      <a:endParaRPr lang="es-ES" sz="1200" dirty="0"/>
                    </a:p>
                  </a:txBody>
                  <a:tcPr/>
                </a:tc>
              </a:tr>
              <a:tr h="480268">
                <a:tc>
                  <a:txBody>
                    <a:bodyPr/>
                    <a:lstStyle/>
                    <a:p>
                      <a:r>
                        <a:rPr lang="es-ES_tradnl" dirty="0" smtClean="0"/>
                        <a:t>CONTENIDO</a:t>
                      </a:r>
                      <a:endParaRPr lang="es-ES" dirty="0"/>
                    </a:p>
                  </a:txBody>
                  <a:tcPr/>
                </a:tc>
                <a:tc>
                  <a:txBody>
                    <a:bodyPr/>
                    <a:lstStyle/>
                    <a:p>
                      <a:r>
                        <a:rPr lang="es-ES_tradnl" sz="1200" dirty="0" smtClean="0"/>
                        <a:t>INSTRUCCIONES</a:t>
                      </a:r>
                    </a:p>
                    <a:p>
                      <a:r>
                        <a:rPr lang="es-ES_tradnl" sz="1200" dirty="0" smtClean="0"/>
                        <a:t>REPRESENTANTE</a:t>
                      </a:r>
                      <a:endParaRPr lang="es-ES" sz="1200" dirty="0"/>
                    </a:p>
                  </a:txBody>
                  <a:tcPr/>
                </a:tc>
                <a:tc>
                  <a:txBody>
                    <a:bodyPr/>
                    <a:lstStyle/>
                    <a:p>
                      <a:r>
                        <a:rPr lang="es-ES_tradnl" sz="1200" dirty="0" smtClean="0"/>
                        <a:t>PLANIFICACIÓN DE LA ATENCIÓN</a:t>
                      </a:r>
                      <a:endParaRPr lang="es-ES" sz="1200" dirty="0"/>
                    </a:p>
                  </a:txBody>
                  <a:tcPr/>
                </a:tc>
              </a:tr>
              <a:tr h="672375">
                <a:tc>
                  <a:txBody>
                    <a:bodyPr/>
                    <a:lstStyle/>
                    <a:p>
                      <a:r>
                        <a:rPr lang="es-ES_tradnl" dirty="0" smtClean="0"/>
                        <a:t>REQUISITOS FORMALES</a:t>
                      </a:r>
                      <a:endParaRPr lang="es-ES" dirty="0"/>
                    </a:p>
                  </a:txBody>
                  <a:tcPr/>
                </a:tc>
                <a:tc>
                  <a:txBody>
                    <a:bodyPr/>
                    <a:lstStyle/>
                    <a:p>
                      <a:r>
                        <a:rPr lang="es-ES_tradnl" sz="1200" dirty="0" smtClean="0"/>
                        <a:t>DOCUMENTO PRIVADO </a:t>
                      </a:r>
                    </a:p>
                    <a:p>
                      <a:endParaRPr lang="es-ES_tradnl" sz="1200" dirty="0" smtClean="0"/>
                    </a:p>
                    <a:p>
                      <a:r>
                        <a:rPr lang="es-ES_tradnl" sz="1200" dirty="0" smtClean="0"/>
                        <a:t>NOTARIAL</a:t>
                      </a:r>
                      <a:endParaRPr lang="es-ES" sz="1200" dirty="0"/>
                    </a:p>
                  </a:txBody>
                  <a:tcPr/>
                </a:tc>
                <a:tc>
                  <a:txBody>
                    <a:bodyPr/>
                    <a:lstStyle/>
                    <a:p>
                      <a:r>
                        <a:rPr lang="es-ES_tradnl" sz="1200" dirty="0" smtClean="0"/>
                        <a:t>CONSTANCIA ESCRITA</a:t>
                      </a:r>
                      <a:endParaRPr lang="es-ES" sz="1200" dirty="0"/>
                    </a:p>
                  </a:txBody>
                  <a:tcPr/>
                </a:tc>
              </a:tr>
              <a:tr h="480268">
                <a:tc>
                  <a:txBody>
                    <a:bodyPr/>
                    <a:lstStyle/>
                    <a:p>
                      <a:r>
                        <a:rPr lang="es-ES_tradnl" dirty="0" smtClean="0"/>
                        <a:t>LUGAR DEPÓSITO</a:t>
                      </a:r>
                      <a:endParaRPr lang="es-ES" dirty="0"/>
                    </a:p>
                  </a:txBody>
                  <a:tcPr/>
                </a:tc>
                <a:tc>
                  <a:txBody>
                    <a:bodyPr/>
                    <a:lstStyle/>
                    <a:p>
                      <a:r>
                        <a:rPr lang="es-ES_tradnl" sz="1200" dirty="0" smtClean="0"/>
                        <a:t>REGISTRO NACIONAL</a:t>
                      </a:r>
                    </a:p>
                    <a:p>
                      <a:r>
                        <a:rPr lang="es-ES_tradnl" sz="1200" dirty="0" smtClean="0"/>
                        <a:t>HISTORIA CLÍNICA</a:t>
                      </a:r>
                      <a:endParaRPr lang="es-ES" sz="1200" dirty="0"/>
                    </a:p>
                  </a:txBody>
                  <a:tcPr/>
                </a:tc>
                <a:tc>
                  <a:txBody>
                    <a:bodyPr/>
                    <a:lstStyle/>
                    <a:p>
                      <a:r>
                        <a:rPr lang="es-ES_tradnl" sz="1200" dirty="0" smtClean="0"/>
                        <a:t>HISTORIA CLÍNICA</a:t>
                      </a:r>
                      <a:endParaRPr lang="es-ES" sz="1200" dirty="0"/>
                    </a:p>
                  </a:txBody>
                  <a:tcPr/>
                </a:tc>
              </a:tr>
            </a:tbl>
          </a:graphicData>
        </a:graphic>
      </p:graphicFrame>
      <p:sp>
        <p:nvSpPr>
          <p:cNvPr id="4" name="3 Marcador de pie de página"/>
          <p:cNvSpPr>
            <a:spLocks noGrp="1"/>
          </p:cNvSpPr>
          <p:nvPr>
            <p:ph type="ftr" sz="quarter" idx="11"/>
          </p:nvPr>
        </p:nvSpPr>
        <p:spPr/>
        <p:txBody>
          <a:bodyPr/>
          <a:lstStyle/>
          <a:p>
            <a:r>
              <a:rPr lang="es-ES" smtClean="0"/>
              <a:t>COMISIONADO DENIA</a:t>
            </a:r>
            <a:endParaRPr lang="es-ES" dirty="0"/>
          </a:p>
        </p:txBody>
      </p:sp>
      <p:pic>
        <p:nvPicPr>
          <p:cNvPr id="6" name="5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8748464" cy="4608512"/>
          </a:xfrm>
        </p:spPr>
        <p:txBody>
          <a:bodyPr/>
          <a:lstStyle/>
          <a:p>
            <a:r>
              <a:rPr lang="es-ES" dirty="0" smtClean="0"/>
              <a:t>               </a:t>
            </a:r>
            <a:r>
              <a:rPr lang="es-ES" sz="7200" dirty="0" smtClean="0"/>
              <a:t>GRACIAS</a:t>
            </a:r>
            <a:endParaRPr lang="es-ES" sz="7200" dirty="0"/>
          </a:p>
        </p:txBody>
      </p:sp>
      <p:sp>
        <p:nvSpPr>
          <p:cNvPr id="3" name="2 Marcador de pie de página"/>
          <p:cNvSpPr>
            <a:spLocks noGrp="1"/>
          </p:cNvSpPr>
          <p:nvPr>
            <p:ph type="ftr" sz="quarter" idx="11"/>
          </p:nvPr>
        </p:nvSpPr>
        <p:spPr/>
        <p:txBody>
          <a:bodyPr/>
          <a:lstStyle/>
          <a:p>
            <a:r>
              <a:rPr lang="es-ES" smtClean="0"/>
              <a:t>COMISIONADO DENIA</a:t>
            </a:r>
            <a:endParaRPr lang="es-ES" dirty="0"/>
          </a:p>
        </p:txBody>
      </p:sp>
      <p:sp>
        <p:nvSpPr>
          <p:cNvPr id="4" name="3 Rectángulo"/>
          <p:cNvSpPr/>
          <p:nvPr/>
        </p:nvSpPr>
        <p:spPr>
          <a:xfrm>
            <a:off x="323528" y="2852936"/>
            <a:ext cx="8208912" cy="72008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hdenia_saip@gva.es</a:t>
            </a:r>
            <a:endParaRPr lang="es-E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5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pic>
        <p:nvPicPr>
          <p:cNvPr id="2050" name="Picture 2" descr="Imagen relacionada"/>
          <p:cNvPicPr>
            <a:picLocks noChangeAspect="1" noChangeArrowheads="1"/>
          </p:cNvPicPr>
          <p:nvPr/>
        </p:nvPicPr>
        <p:blipFill>
          <a:blip r:embed="rId3" cstate="print"/>
          <a:srcRect/>
          <a:stretch>
            <a:fillRect/>
          </a:stretch>
        </p:blipFill>
        <p:spPr bwMode="auto">
          <a:xfrm>
            <a:off x="971600" y="692696"/>
            <a:ext cx="6715125" cy="160972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sz="half" idx="4294967295"/>
          </p:nvPr>
        </p:nvSpPr>
        <p:spPr>
          <a:xfrm>
            <a:off x="3743325" y="642938"/>
            <a:ext cx="5400675" cy="5853112"/>
          </a:xfrm>
        </p:spPr>
        <p:txBody>
          <a:bodyPr/>
          <a:lstStyle/>
          <a:p>
            <a:pPr lvl="1" eaLnBrk="1" hangingPunct="1"/>
            <a:endParaRPr lang="es-ES" sz="1200" dirty="0" smtClean="0"/>
          </a:p>
          <a:p>
            <a:pPr eaLnBrk="1" hangingPunct="1"/>
            <a:endParaRPr lang="es-ES" sz="1600" dirty="0" smtClean="0"/>
          </a:p>
          <a:p>
            <a:pPr eaLnBrk="1" hangingPunct="1">
              <a:buFontTx/>
              <a:buNone/>
            </a:pPr>
            <a:endParaRPr lang="es-ES" sz="1600" dirty="0" smtClean="0"/>
          </a:p>
          <a:p>
            <a:pPr eaLnBrk="1" hangingPunct="1">
              <a:buFontTx/>
              <a:buNone/>
            </a:pPr>
            <a:endParaRPr lang="es-ES" sz="1600" dirty="0" smtClean="0"/>
          </a:p>
        </p:txBody>
      </p:sp>
      <p:pic>
        <p:nvPicPr>
          <p:cNvPr id="8" name="Imagen 7"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32656"/>
            <a:ext cx="1008112" cy="1067413"/>
          </a:xfrm>
          <a:prstGeom prst="rect">
            <a:avLst/>
          </a:prstGeom>
        </p:spPr>
      </p:pic>
      <p:sp>
        <p:nvSpPr>
          <p:cNvPr id="2" name="Rectángulo 1"/>
          <p:cNvSpPr/>
          <p:nvPr/>
        </p:nvSpPr>
        <p:spPr>
          <a:xfrm>
            <a:off x="1835696" y="1844824"/>
            <a:ext cx="4572000" cy="3170099"/>
          </a:xfrm>
          <a:prstGeom prst="rect">
            <a:avLst/>
          </a:prstGeom>
        </p:spPr>
        <p:txBody>
          <a:bodyPr>
            <a:spAutoFit/>
          </a:bodyPr>
          <a:lstStyle/>
          <a:p>
            <a:pPr marL="342900" indent="-342900" algn="just">
              <a:buFont typeface="Wingdings" charset="2"/>
              <a:buChar char=""/>
            </a:pPr>
            <a:r>
              <a:rPr lang="es-ES_tradnl" sz="2000" spc="-150" dirty="0" smtClean="0"/>
              <a:t>Informar </a:t>
            </a:r>
            <a:r>
              <a:rPr lang="es-ES_tradnl" sz="2000" spc="-150" dirty="0"/>
              <a:t>y asesorar al paciente sobre las </a:t>
            </a:r>
            <a:r>
              <a:rPr lang="es-ES_tradnl" sz="2000" spc="-150" dirty="0" smtClean="0"/>
              <a:t>cuestiones </a:t>
            </a:r>
            <a:r>
              <a:rPr lang="es-ES_tradnl" sz="2000" spc="-150" dirty="0"/>
              <a:t>que demanden en ámbito </a:t>
            </a:r>
            <a:r>
              <a:rPr lang="es-ES_tradnl" sz="2000" spc="-150" dirty="0" smtClean="0"/>
              <a:t> sanitario</a:t>
            </a:r>
          </a:p>
          <a:p>
            <a:pPr marL="342900" indent="-342900">
              <a:buFont typeface="Wingdings" charset="2"/>
              <a:buChar char=""/>
            </a:pPr>
            <a:endParaRPr lang="es-ES_tradnl" sz="2000" dirty="0"/>
          </a:p>
          <a:p>
            <a:pPr marL="342900" indent="-342900">
              <a:buFont typeface="Wingdings" charset="2"/>
              <a:buChar char=""/>
            </a:pPr>
            <a:r>
              <a:rPr lang="es-ES_tradnl" sz="2000" dirty="0" smtClean="0"/>
              <a:t>Tramitar  </a:t>
            </a:r>
            <a:r>
              <a:rPr lang="es-ES_tradnl" sz="2000" dirty="0"/>
              <a:t>las quejas, sugerencias </a:t>
            </a:r>
            <a:r>
              <a:rPr lang="es-ES_tradnl" sz="2000" dirty="0" smtClean="0"/>
              <a:t>y agradecimientos</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Gestionar </a:t>
            </a:r>
            <a:r>
              <a:rPr lang="es-ES_tradnl" sz="2000" dirty="0"/>
              <a:t>el registro de entrada, análisis y </a:t>
            </a:r>
            <a:r>
              <a:rPr lang="es-ES_tradnl" sz="2000" dirty="0" smtClean="0"/>
              <a:t>evaluación </a:t>
            </a:r>
            <a:r>
              <a:rPr lang="es-ES_tradnl" sz="2000" dirty="0"/>
              <a:t>del Programa de </a:t>
            </a:r>
            <a:r>
              <a:rPr lang="es-ES_tradnl" sz="2000" dirty="0" smtClean="0"/>
              <a:t>Información</a:t>
            </a:r>
            <a:endParaRPr lang="es-ES_tradnl" sz="2000" dirty="0"/>
          </a:p>
        </p:txBody>
      </p:sp>
      <p:sp>
        <p:nvSpPr>
          <p:cNvPr id="11" name="1 Título"/>
          <p:cNvSpPr txBox="1">
            <a:spLocks/>
          </p:cNvSpPr>
          <p:nvPr/>
        </p:nvSpPr>
        <p:spPr bwMode="auto">
          <a:xfrm>
            <a:off x="395536" y="404664"/>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a:spLocks noGrp="1"/>
          </p:cNvSpPr>
          <p:nvPr>
            <p:ph sz="half" idx="4294967295"/>
          </p:nvPr>
        </p:nvSpPr>
        <p:spPr>
          <a:xfrm>
            <a:off x="3743325" y="642938"/>
            <a:ext cx="5400675" cy="5853112"/>
          </a:xfrm>
        </p:spPr>
        <p:txBody>
          <a:bodyPr/>
          <a:lstStyle/>
          <a:p>
            <a:pPr lvl="1" eaLnBrk="1" hangingPunct="1"/>
            <a:endParaRPr lang="es-ES" sz="1200" smtClean="0"/>
          </a:p>
          <a:p>
            <a:pPr eaLnBrk="1" hangingPunct="1"/>
            <a:endParaRPr lang="es-ES" sz="1600" smtClean="0"/>
          </a:p>
          <a:p>
            <a:pPr eaLnBrk="1" hangingPunct="1">
              <a:buFontTx/>
              <a:buNone/>
            </a:pPr>
            <a:endParaRPr lang="es-ES" sz="1600" smtClean="0"/>
          </a:p>
          <a:p>
            <a:pPr eaLnBrk="1" hangingPunct="1">
              <a:buFontTx/>
              <a:buNone/>
            </a:pPr>
            <a:endParaRPr lang="es-ES" sz="1600" smtClean="0"/>
          </a:p>
        </p:txBody>
      </p:sp>
      <p:sp>
        <p:nvSpPr>
          <p:cNvPr id="2" name="Rectángulo 1"/>
          <p:cNvSpPr/>
          <p:nvPr/>
        </p:nvSpPr>
        <p:spPr>
          <a:xfrm>
            <a:off x="1547664" y="1196752"/>
            <a:ext cx="4572000" cy="4401205"/>
          </a:xfrm>
          <a:prstGeom prst="rect">
            <a:avLst/>
          </a:prstGeom>
        </p:spPr>
        <p:txBody>
          <a:bodyPr>
            <a:spAutoFit/>
          </a:bodyPr>
          <a:lstStyle/>
          <a:p>
            <a:pPr marL="342900" indent="-342900">
              <a:buFont typeface="Wingdings" charset="2"/>
              <a:buChar char=""/>
            </a:pPr>
            <a:r>
              <a:rPr lang="es-ES_tradnl" sz="2000" dirty="0" smtClean="0"/>
              <a:t>Colaborar </a:t>
            </a:r>
            <a:r>
              <a:rPr lang="es-ES_tradnl" sz="2000" dirty="0"/>
              <a:t>en la realización de las encuestas  de </a:t>
            </a:r>
            <a:r>
              <a:rPr lang="es-ES_tradnl" sz="2000" dirty="0" smtClean="0"/>
              <a:t>calidad </a:t>
            </a:r>
            <a:r>
              <a:rPr lang="es-ES_tradnl" sz="2000" dirty="0"/>
              <a:t>percibida por los pacientes del </a:t>
            </a:r>
            <a:r>
              <a:rPr lang="es-ES_tradnl" sz="2000" dirty="0" smtClean="0"/>
              <a:t>Departamento.</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Realizar </a:t>
            </a:r>
            <a:r>
              <a:rPr lang="es-ES_tradnl" sz="2000" dirty="0"/>
              <a:t>la memoria anual de calidad percibida, así </a:t>
            </a:r>
            <a:r>
              <a:rPr lang="es-ES_tradnl" sz="2000" dirty="0" smtClean="0"/>
              <a:t>como </a:t>
            </a:r>
            <a:r>
              <a:rPr lang="es-ES_tradnl" sz="2000" dirty="0"/>
              <a:t>informes,  cada vez que se le demande por la </a:t>
            </a:r>
            <a:r>
              <a:rPr lang="es-ES_tradnl" sz="2000" dirty="0" smtClean="0"/>
              <a:t>gerencia</a:t>
            </a:r>
            <a:r>
              <a:rPr lang="es-ES_tradnl" sz="2000" dirty="0"/>
              <a:t>, información puntual sobre aspectos de </a:t>
            </a:r>
            <a:r>
              <a:rPr lang="es-ES_tradnl" sz="2000" dirty="0" smtClean="0"/>
              <a:t>insatisfacción </a:t>
            </a:r>
            <a:r>
              <a:rPr lang="es-ES_tradnl" sz="2000" dirty="0"/>
              <a:t>de los </a:t>
            </a:r>
            <a:r>
              <a:rPr lang="es-ES_tradnl" sz="2000" dirty="0" smtClean="0"/>
              <a:t>pacientes.</a:t>
            </a:r>
          </a:p>
          <a:p>
            <a:pPr marL="342900" indent="-342900">
              <a:buFont typeface="Wingdings" charset="2"/>
              <a:buChar char=""/>
            </a:pPr>
            <a:endParaRPr lang="es-ES_tradnl" sz="2000" dirty="0" smtClean="0"/>
          </a:p>
          <a:p>
            <a:pPr marL="342900" indent="-342900">
              <a:buFont typeface="Wingdings" charset="2"/>
              <a:buChar char=""/>
            </a:pPr>
            <a:r>
              <a:rPr lang="es-ES_tradnl" sz="2000" dirty="0" smtClean="0"/>
              <a:t>Colaborar </a:t>
            </a:r>
            <a:r>
              <a:rPr lang="es-ES_tradnl" sz="2000" dirty="0"/>
              <a:t>con la Dirección General  en las </a:t>
            </a:r>
            <a:r>
              <a:rPr lang="es-ES_tradnl" sz="2000" dirty="0" smtClean="0"/>
              <a:t>iniciativas </a:t>
            </a:r>
            <a:r>
              <a:rPr lang="es-ES_tradnl" sz="2000" dirty="0"/>
              <a:t>encaminadas </a:t>
            </a:r>
            <a:r>
              <a:rPr lang="es-ES_tradnl" sz="2000" dirty="0" smtClean="0"/>
              <a:t>a dar </a:t>
            </a:r>
            <a:r>
              <a:rPr lang="es-ES_tradnl" sz="2000" dirty="0"/>
              <a:t>una mejor atención al </a:t>
            </a:r>
            <a:r>
              <a:rPr lang="es-ES_tradnl" sz="2000" dirty="0" smtClean="0"/>
              <a:t>paciente</a:t>
            </a:r>
            <a:endParaRPr lang="es-ES_tradnl" sz="2000" dirty="0"/>
          </a:p>
        </p:txBody>
      </p:sp>
      <p:pic>
        <p:nvPicPr>
          <p:cNvPr id="9" name="Imagen 8"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32656"/>
            <a:ext cx="1008112" cy="1067413"/>
          </a:xfrm>
          <a:prstGeom prst="rect">
            <a:avLst/>
          </a:prstGeom>
        </p:spPr>
      </p:pic>
      <p:sp>
        <p:nvSpPr>
          <p:cNvPr id="11" name="1 Título"/>
          <p:cNvSpPr txBox="1">
            <a:spLocks/>
          </p:cNvSpPr>
          <p:nvPr/>
        </p:nvSpPr>
        <p:spPr bwMode="auto">
          <a:xfrm>
            <a:off x="395536" y="404664"/>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07704" y="1412776"/>
            <a:ext cx="4572000" cy="4401205"/>
          </a:xfrm>
          <a:prstGeom prst="rect">
            <a:avLst/>
          </a:prstGeom>
        </p:spPr>
        <p:txBody>
          <a:bodyPr>
            <a:spAutoFit/>
          </a:bodyPr>
          <a:lstStyle/>
          <a:p>
            <a:pPr marL="342900" indent="-342900">
              <a:buFont typeface="Wingdings" charset="2"/>
              <a:buChar char=""/>
            </a:pPr>
            <a:r>
              <a:rPr lang="es-ES_tradnl" sz="2000" dirty="0" smtClean="0"/>
              <a:t>Formar </a:t>
            </a:r>
            <a:r>
              <a:rPr lang="es-ES_tradnl" sz="2000" dirty="0"/>
              <a:t>parte del Comité de Bioética </a:t>
            </a:r>
            <a:r>
              <a:rPr lang="es-ES_tradnl" sz="2000" dirty="0" err="1" smtClean="0"/>
              <a:t>asistencial.Elevar</a:t>
            </a:r>
            <a:r>
              <a:rPr lang="es-ES_tradnl" sz="2000" dirty="0" smtClean="0"/>
              <a:t> consultas las </a:t>
            </a:r>
            <a:r>
              <a:rPr lang="es-ES_tradnl" sz="2000" dirty="0"/>
              <a:t>consultas de los </a:t>
            </a:r>
            <a:r>
              <a:rPr lang="es-ES_tradnl" sz="2000" dirty="0" smtClean="0"/>
              <a:t>pacientes</a:t>
            </a:r>
          </a:p>
          <a:p>
            <a:pPr marL="342900" indent="-342900">
              <a:buFont typeface="Wingdings" charset="2"/>
              <a:buChar char=""/>
            </a:pPr>
            <a:endParaRPr lang="es-ES_tradnl" sz="2000" dirty="0"/>
          </a:p>
          <a:p>
            <a:pPr marL="342900" indent="-342900">
              <a:buFont typeface="Wingdings" charset="2"/>
              <a:buChar char=""/>
            </a:pPr>
            <a:r>
              <a:rPr lang="es-ES_tradnl" sz="2000" dirty="0" smtClean="0"/>
              <a:t>Registro </a:t>
            </a:r>
            <a:r>
              <a:rPr lang="es-ES_tradnl" sz="2000" dirty="0"/>
              <a:t>y gestión de las Voluntades </a:t>
            </a:r>
            <a:r>
              <a:rPr lang="es-ES_tradnl" sz="2000" dirty="0" smtClean="0"/>
              <a:t>Anticipadas.</a:t>
            </a:r>
          </a:p>
          <a:p>
            <a:pPr marL="342900" indent="-342900">
              <a:buFont typeface="Wingdings" charset="2"/>
              <a:buChar char=""/>
            </a:pPr>
            <a:endParaRPr lang="es-ES_tradnl" sz="2000" dirty="0"/>
          </a:p>
          <a:p>
            <a:pPr marL="342900" indent="-342900">
              <a:buFont typeface="Wingdings" charset="2"/>
              <a:buChar char=""/>
            </a:pPr>
            <a:r>
              <a:rPr lang="es-ES_tradnl" sz="2000" dirty="0" smtClean="0"/>
              <a:t>Coordinación </a:t>
            </a:r>
            <a:r>
              <a:rPr lang="es-ES_tradnl" sz="2000" dirty="0"/>
              <a:t>de las actividades de voluntariado </a:t>
            </a:r>
            <a:r>
              <a:rPr lang="es-ES_tradnl" sz="2000" dirty="0" smtClean="0"/>
              <a:t>sanitario</a:t>
            </a:r>
          </a:p>
          <a:p>
            <a:pPr marL="342900" indent="-342900">
              <a:buFont typeface="Wingdings" charset="2"/>
              <a:buChar char=""/>
            </a:pPr>
            <a:endParaRPr lang="es-ES_tradnl" sz="2000" dirty="0"/>
          </a:p>
          <a:p>
            <a:pPr marL="342900" indent="-342900">
              <a:buFont typeface="Wingdings" charset="2"/>
              <a:buChar char=""/>
            </a:pPr>
            <a:r>
              <a:rPr lang="es-ES_tradnl" sz="2000" dirty="0" smtClean="0"/>
              <a:t>Cualquier </a:t>
            </a:r>
            <a:r>
              <a:rPr lang="es-ES_tradnl" sz="2000" dirty="0"/>
              <a:t>otra que, se le asigne por la Orden de </a:t>
            </a:r>
            <a:r>
              <a:rPr lang="es-ES_tradnl" sz="2000" dirty="0" smtClean="0"/>
              <a:t>desarrollo </a:t>
            </a:r>
            <a:r>
              <a:rPr lang="es-ES_tradnl" sz="2000" dirty="0"/>
              <a:t>correspondiente </a:t>
            </a:r>
          </a:p>
        </p:txBody>
      </p:sp>
      <p:pic>
        <p:nvPicPr>
          <p:cNvPr id="11" name="Imagen 10" descr="SAIP LOGO.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04664"/>
            <a:ext cx="1008112" cy="1067413"/>
          </a:xfrm>
          <a:prstGeom prst="rect">
            <a:avLst/>
          </a:prstGeom>
        </p:spPr>
      </p:pic>
      <p:sp>
        <p:nvSpPr>
          <p:cNvPr id="13" name="1 Título"/>
          <p:cNvSpPr txBox="1">
            <a:spLocks/>
          </p:cNvSpPr>
          <p:nvPr/>
        </p:nvSpPr>
        <p:spPr bwMode="auto">
          <a:xfrm>
            <a:off x="395536" y="476672"/>
            <a:ext cx="3436938" cy="693737"/>
          </a:xfrm>
          <a:prstGeom prst="rect">
            <a:avLst/>
          </a:prstGeom>
          <a:ln>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s-ES" sz="2400" b="1" dirty="0" smtClean="0">
                <a:solidFill>
                  <a:srgbClr val="0070C0"/>
                </a:solidFill>
              </a:rPr>
              <a:t>FUNCIONES</a:t>
            </a:r>
            <a:endParaRPr lang="es-E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1000084"/>
            <a:ext cx="8286808" cy="5857916"/>
          </a:xfrm>
        </p:spPr>
        <p:txBody>
          <a:bodyPr>
            <a:normAutofit fontScale="90000"/>
          </a:bodyPr>
          <a:lstStyle/>
          <a:p>
            <a:r>
              <a:rPr lang="es-ES" dirty="0" smtClean="0"/>
              <a:t> </a:t>
            </a:r>
            <a:br>
              <a:rPr lang="es-ES" dirty="0" smtClean="0"/>
            </a:br>
            <a:r>
              <a:rPr lang="es-ES" dirty="0" smtClean="0"/>
              <a:t>	*VOLUNTADES ANTICIPADAS		</a:t>
            </a:r>
            <a:br>
              <a:rPr lang="es-ES" dirty="0" smtClean="0"/>
            </a:br>
            <a:r>
              <a:rPr lang="es-ES" dirty="0" smtClean="0"/>
              <a:t>      *INSTRUCCIONES PREVIAS</a:t>
            </a:r>
            <a:br>
              <a:rPr lang="es-ES" dirty="0" smtClean="0"/>
            </a:br>
            <a:r>
              <a:rPr lang="es-ES" dirty="0" smtClean="0"/>
              <a:t/>
            </a:r>
            <a:br>
              <a:rPr lang="es-ES" dirty="0" smtClean="0"/>
            </a:br>
            <a:r>
              <a:rPr lang="es-ES" dirty="0" smtClean="0"/>
              <a:t>      *TESTAMENTO VITAL</a:t>
            </a:r>
            <a:br>
              <a:rPr lang="es-ES" dirty="0" smtClean="0"/>
            </a:br>
            <a:r>
              <a:rPr lang="es-ES" dirty="0" smtClean="0"/>
              <a:t>      </a:t>
            </a:r>
            <a:br>
              <a:rPr lang="es-ES" dirty="0" smtClean="0"/>
            </a:br>
            <a:r>
              <a:rPr lang="es-ES" dirty="0" smtClean="0"/>
              <a:t>       *DVA</a:t>
            </a:r>
            <a:br>
              <a:rPr lang="es-ES" dirty="0" smtClean="0"/>
            </a:br>
            <a:r>
              <a:rPr lang="es-ES" dirty="0" smtClean="0"/>
              <a:t/>
            </a:r>
            <a:br>
              <a:rPr lang="es-ES" dirty="0" smtClean="0"/>
            </a:br>
            <a:r>
              <a:rPr lang="es-ES" dirty="0" smtClean="0"/>
              <a:t/>
            </a:r>
            <a:br>
              <a:rPr lang="es-ES" dirty="0" smtClean="0"/>
            </a:br>
            <a:endParaRPr lang="es-ES" dirty="0"/>
          </a:p>
        </p:txBody>
      </p:sp>
      <p:sp>
        <p:nvSpPr>
          <p:cNvPr id="3" name="2 Marcador de pie de página"/>
          <p:cNvSpPr>
            <a:spLocks noGrp="1"/>
          </p:cNvSpPr>
          <p:nvPr>
            <p:ph type="ftr" sz="quarter" idx="11"/>
          </p:nvPr>
        </p:nvSpPr>
        <p:spPr>
          <a:xfrm>
            <a:off x="5724128" y="6093296"/>
            <a:ext cx="1800200" cy="365125"/>
          </a:xfrm>
        </p:spPr>
        <p:txBody>
          <a:bodyPr/>
          <a:lstStyle/>
          <a:p>
            <a:r>
              <a:rPr lang="es-ES" dirty="0" smtClean="0"/>
              <a:t>COMISIONADO DENIA</a:t>
            </a:r>
            <a:endParaRPr lang="es-ES" dirty="0"/>
          </a:p>
        </p:txBody>
      </p:sp>
      <p:pic>
        <p:nvPicPr>
          <p:cNvPr id="5" name="4 Imagen" descr="http://www.presidencia.gva.es/estatico/identitat-gva/assets/img/pdf/gv_conselleria_sanitat_rgb.jpg"/>
          <p:cNvPicPr/>
          <p:nvPr/>
        </p:nvPicPr>
        <p:blipFill>
          <a:blip r:embed="rId2" cstate="print"/>
          <a:srcRect/>
          <a:stretch>
            <a:fillRect/>
          </a:stretch>
        </p:blipFill>
        <p:spPr bwMode="auto">
          <a:xfrm>
            <a:off x="7524328" y="5949280"/>
            <a:ext cx="1008112" cy="5491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00042"/>
            <a:ext cx="8183880" cy="1051560"/>
          </a:xfrm>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CONCEPTO</a:t>
            </a:r>
            <a:endParaRPr lang="es-ES" dirty="0"/>
          </a:p>
        </p:txBody>
      </p:sp>
      <p:sp>
        <p:nvSpPr>
          <p:cNvPr id="5" name="4 Marcador de contenido"/>
          <p:cNvSpPr>
            <a:spLocks noGrp="1"/>
          </p:cNvSpPr>
          <p:nvPr>
            <p:ph idx="1"/>
          </p:nvPr>
        </p:nvSpPr>
        <p:spPr>
          <a:xfrm>
            <a:off x="642910" y="642918"/>
            <a:ext cx="7429552" cy="2286016"/>
          </a:xfrm>
        </p:spPr>
        <p:txBody>
          <a:bodyPr/>
          <a:lstStyle/>
          <a:p>
            <a:pPr>
              <a:buNone/>
            </a:pPr>
            <a:r>
              <a:rPr lang="es-ES" dirty="0" smtClean="0"/>
              <a:t> </a:t>
            </a:r>
          </a:p>
          <a:p>
            <a:pPr>
              <a:buNone/>
            </a:pPr>
            <a:r>
              <a:rPr lang="es-ES" dirty="0" smtClean="0"/>
              <a:t>                     </a:t>
            </a:r>
            <a:endParaRPr lang="es-ES" sz="3600" dirty="0" smtClean="0"/>
          </a:p>
          <a:p>
            <a:pPr>
              <a:buNone/>
            </a:pPr>
            <a:r>
              <a:rPr lang="es-ES" dirty="0" smtClean="0"/>
              <a:t>                           </a:t>
            </a:r>
            <a:r>
              <a:rPr lang="es-ES" b="1" dirty="0" smtClean="0">
                <a:solidFill>
                  <a:schemeClr val="accent1"/>
                </a:solidFill>
              </a:rPr>
              <a:t>DVA</a:t>
            </a:r>
          </a:p>
          <a:p>
            <a:pPr>
              <a:buNone/>
            </a:pPr>
            <a:r>
              <a:rPr lang="es-ES" dirty="0" smtClean="0"/>
              <a:t>   </a:t>
            </a:r>
          </a:p>
          <a:p>
            <a:pPr>
              <a:buNone/>
            </a:pPr>
            <a:endParaRPr lang="es-ES" dirty="0"/>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sp>
        <p:nvSpPr>
          <p:cNvPr id="3" name="2 Rectángulo"/>
          <p:cNvSpPr/>
          <p:nvPr/>
        </p:nvSpPr>
        <p:spPr>
          <a:xfrm>
            <a:off x="642910" y="1571612"/>
            <a:ext cx="8001056" cy="646331"/>
          </a:xfrm>
          <a:prstGeom prst="rect">
            <a:avLst/>
          </a:prstGeom>
        </p:spPr>
        <p:txBody>
          <a:bodyPr wrap="square">
            <a:spAutoFit/>
          </a:bodyPr>
          <a:lstStyle/>
          <a:p>
            <a:r>
              <a:rPr lang="es-ES" dirty="0" smtClean="0"/>
              <a:t/>
            </a:r>
            <a:br>
              <a:rPr lang="es-ES" dirty="0" smtClean="0"/>
            </a:br>
            <a:endParaRPr lang="es-ES" dirty="0"/>
          </a:p>
        </p:txBody>
      </p:sp>
      <p:sp>
        <p:nvSpPr>
          <p:cNvPr id="4" name="3 Rectángulo"/>
          <p:cNvSpPr/>
          <p:nvPr/>
        </p:nvSpPr>
        <p:spPr>
          <a:xfrm>
            <a:off x="428596" y="2500306"/>
            <a:ext cx="8001056" cy="3046988"/>
          </a:xfrm>
          <a:prstGeom prst="rect">
            <a:avLst/>
          </a:prstGeom>
        </p:spPr>
        <p:txBody>
          <a:bodyPr wrap="square">
            <a:spAutoFit/>
          </a:bodyPr>
          <a:lstStyle/>
          <a:p>
            <a:r>
              <a:rPr lang="es-ES" sz="2400" dirty="0" smtClean="0"/>
              <a:t>DOCUMENTO EN EL QUE UNA PERSONA MAYOR DE EDAD O MENOR EMANCIPADA,CON CAPACIDAD LEGAL Y LIBREMENTE,MANIFIESTA LAS INSTRUCCIONES SOBRE ACTUACIONES MÉDICAS QUE DEBEN TENERSE EN CUENTA CUANDO SE ENCUENTRE EN UNA SITUACIÓN EN LA QUE NO PUEDA EXPRESAR  LIBREMENTE SU VOLUNTAD</a:t>
            </a:r>
            <a:endParaRPr lang="es-ES" sz="2400"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5949280"/>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S" dirty="0" smtClean="0"/>
              <a:t>REGULACIÓN				  	COMUNIDAD			 VALENCIANA		</a:t>
            </a:r>
            <a:br>
              <a:rPr lang="es-ES" dirty="0" smtClean="0"/>
            </a:br>
            <a:endParaRPr lang="es-ES" dirty="0"/>
          </a:p>
        </p:txBody>
      </p:sp>
      <p:sp>
        <p:nvSpPr>
          <p:cNvPr id="5" name="4 Subtítulo"/>
          <p:cNvSpPr>
            <a:spLocks noGrp="1"/>
          </p:cNvSpPr>
          <p:nvPr>
            <p:ph type="subTitle" idx="1"/>
          </p:nvPr>
        </p:nvSpPr>
        <p:spPr>
          <a:xfrm>
            <a:off x="395536" y="3429000"/>
            <a:ext cx="8176992" cy="3643314"/>
          </a:xfrm>
        </p:spPr>
        <p:txBody>
          <a:bodyPr>
            <a:normAutofit/>
          </a:bodyPr>
          <a:lstStyle/>
          <a:p>
            <a:r>
              <a:rPr lang="es-ES" dirty="0" smtClean="0"/>
              <a:t>	</a:t>
            </a:r>
          </a:p>
          <a:p>
            <a:pPr>
              <a:buFont typeface="Wingdings" pitchFamily="2" charset="2"/>
              <a:buChar char="v"/>
            </a:pPr>
            <a:endParaRPr lang="es-ES" sz="1800" b="1" dirty="0" smtClean="0"/>
          </a:p>
          <a:p>
            <a:pPr algn="just">
              <a:buFont typeface="Wingdings" pitchFamily="2" charset="2"/>
              <a:buChar char="v"/>
            </a:pPr>
            <a:r>
              <a:rPr lang="es-ES" sz="1800" b="1" dirty="0" smtClean="0"/>
              <a:t>         DECRETO 168/2004,DE 10 DE SEPTIEMBRE	</a:t>
            </a:r>
          </a:p>
          <a:p>
            <a:pPr algn="just"/>
            <a:r>
              <a:rPr lang="es-ES" sz="1800" b="1" dirty="0" smtClean="0"/>
              <a:t>		</a:t>
            </a:r>
          </a:p>
          <a:p>
            <a:pPr algn="just">
              <a:buFont typeface="Wingdings" pitchFamily="2" charset="2"/>
              <a:buChar char="v"/>
            </a:pPr>
            <a:r>
              <a:rPr lang="es-ES" sz="1800" b="1" dirty="0" smtClean="0"/>
              <a:t>         ORDEN DE 25 DE FEBRERO DE 2005</a:t>
            </a:r>
          </a:p>
          <a:p>
            <a:pPr algn="just">
              <a:buFont typeface="Wingdings" pitchFamily="2" charset="2"/>
              <a:buChar char="v"/>
            </a:pPr>
            <a:endParaRPr lang="es-ES" sz="1800" b="1" dirty="0" smtClean="0"/>
          </a:p>
          <a:p>
            <a:pPr algn="just">
              <a:buFont typeface="Wingdings" pitchFamily="2" charset="2"/>
              <a:buChar char="v"/>
            </a:pPr>
            <a:r>
              <a:rPr lang="es-ES_tradnl" sz="1800" b="1" dirty="0" smtClean="0"/>
              <a:t>         DECRETO 124/2007, DE 2 DE FEBRERO</a:t>
            </a:r>
            <a:endParaRPr lang="es-ES" sz="1800" b="1" dirty="0" smtClean="0"/>
          </a:p>
          <a:p>
            <a:pPr algn="just">
              <a:buFont typeface="Wingdings" pitchFamily="2" charset="2"/>
              <a:buChar char="v"/>
            </a:pPr>
            <a:endParaRPr lang="es-ES_tradnl" sz="1800" b="1" dirty="0" smtClean="0"/>
          </a:p>
          <a:p>
            <a:pPr algn="just">
              <a:buFont typeface="Wingdings" pitchFamily="2" charset="2"/>
              <a:buChar char="v"/>
            </a:pPr>
            <a:r>
              <a:rPr lang="es-ES_tradnl" sz="1800" b="1" dirty="0" smtClean="0"/>
              <a:t>          LEY 16/2018,DE 28 DE JUNIO</a:t>
            </a:r>
            <a:endParaRPr lang="es-ES" sz="1800" b="1" dirty="0" smtClean="0"/>
          </a:p>
          <a:p>
            <a:r>
              <a:rPr lang="es-ES" sz="1800" b="1" dirty="0" smtClean="0"/>
              <a:t>		</a:t>
            </a:r>
            <a:r>
              <a:rPr lang="es-ES" dirty="0" smtClean="0"/>
              <a:t>	  </a:t>
            </a:r>
            <a:endParaRPr lang="es-ES" dirty="0"/>
          </a:p>
        </p:txBody>
      </p:sp>
      <p:sp>
        <p:nvSpPr>
          <p:cNvPr id="6" name="5 Marcador de pie de página"/>
          <p:cNvSpPr>
            <a:spLocks noGrp="1"/>
          </p:cNvSpPr>
          <p:nvPr>
            <p:ph type="ftr" sz="quarter" idx="11"/>
          </p:nvPr>
        </p:nvSpPr>
        <p:spPr/>
        <p:txBody>
          <a:bodyPr/>
          <a:lstStyle/>
          <a:p>
            <a:r>
              <a:rPr lang="es-ES" dirty="0" smtClean="0"/>
              <a:t>COMISIONADO DENIA</a:t>
            </a:r>
            <a:endParaRPr lang="es-ES" dirty="0"/>
          </a:p>
        </p:txBody>
      </p:sp>
      <p:pic>
        <p:nvPicPr>
          <p:cNvPr id="7" name="6 Imagen" descr="http://www.presidencia.gva.es/estatico/identitat-gva/assets/img/pdf/gv_conselleria_sanitat_rgb.jpg"/>
          <p:cNvPicPr/>
          <p:nvPr/>
        </p:nvPicPr>
        <p:blipFill>
          <a:blip r:embed="rId2" cstate="print"/>
          <a:srcRect/>
          <a:stretch>
            <a:fillRect/>
          </a:stretch>
        </p:blipFill>
        <p:spPr bwMode="auto">
          <a:xfrm>
            <a:off x="7668344" y="6021288"/>
            <a:ext cx="1103387" cy="47717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2695</TotalTime>
  <Words>1241</Words>
  <Application>Microsoft Office PowerPoint</Application>
  <PresentationFormat>Presentación en pantalla (4:3)</PresentationFormat>
  <Paragraphs>257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Aspecto</vt:lpstr>
      <vt:lpstr>SAIP     </vt:lpstr>
      <vt:lpstr>DEPENDEMOS</vt:lpstr>
      <vt:lpstr>Presentación de PowerPoint</vt:lpstr>
      <vt:lpstr>Presentación de PowerPoint</vt:lpstr>
      <vt:lpstr>Presentación de PowerPoint</vt:lpstr>
      <vt:lpstr>Presentación de PowerPoint</vt:lpstr>
      <vt:lpstr>   *VOLUNTADES ANTICIPADAS         *INSTRUCCIONES PREVIAS        *TESTAMENTO VITAL               *DVA   </vt:lpstr>
      <vt:lpstr>           CONCEPTO</vt:lpstr>
      <vt:lpstr>REGULACIÓN       COMUNIDAD    VALENCIANA   </vt:lpstr>
      <vt:lpstr>VENTAJAS    </vt:lpstr>
      <vt:lpstr>CONTENIDO     </vt:lpstr>
      <vt:lpstr>Eficacia del documento</vt:lpstr>
      <vt:lpstr>CARACTERÍSTICAS DVA</vt:lpstr>
      <vt:lpstr>CÓMO SE FORMALIZA   </vt:lpstr>
      <vt:lpstr>QUIÉN PUEDE SER        REPRESENTANTE   </vt:lpstr>
      <vt:lpstr>VENTAJAS          REPRESENTANTE   </vt:lpstr>
      <vt:lpstr>INSCRIPCIÓN  DVA   </vt:lpstr>
      <vt:lpstr>OBLIGACIÓN DE LOS    PROFESIONALES </vt:lpstr>
      <vt:lpstr>Presentación de PowerPoint</vt:lpstr>
      <vt:lpstr>               IDIOMA  Registro Nacional de Instrucciones Previas (RNIP) del Ministerio de Sanidad: «Los documentos redactados en idioma distinto del castellano podrían dar lugar a que la voluntad de sus suscriptores no pueda ser conocida precisa y oportunamente por los profesionales de la salud a los que, en su momento, corresponda la responsabilidad de la asistencia sanitaria que deba prestárseles, con lo que este derecho del ciudadano-paciente perdería su efectividad. Por ello, se ruega que adopten las medidas oportunas para informar a los ciudadanos interesados en este asunto o que acudan a su Registro de que la eficacia de sus instrucciones en todo el territorio solo queda granizada si el documento que las recoge está redactado en castellano»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SAIP</dc:title>
  <dc:creator>Psicologia</dc:creator>
  <cp:lastModifiedBy>Psicologia</cp:lastModifiedBy>
  <cp:revision>274</cp:revision>
  <dcterms:created xsi:type="dcterms:W3CDTF">2013-03-06T09:16:06Z</dcterms:created>
  <dcterms:modified xsi:type="dcterms:W3CDTF">2019-05-22T06:18:05Z</dcterms:modified>
</cp:coreProperties>
</file>